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embeddedFontLst>
    <p:embeddedFont>
      <p:font typeface="Inter" panose="02000503000000020004" pitchFamily="34" charset="0"/>
      <p:regular r:id="rId35"/>
      <p:bold r:id="rId36"/>
    </p:embeddedFont>
    <p:embeddedFont>
      <p:font typeface="Archivo" pitchFamily="34" charset="0"/>
      <p:regular r:id="rId37"/>
      <p:bold r:id="rId3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35" Type="http://schemas.openxmlformats.org/officeDocument/2006/relationships/font" Target="fonts/font1.fntdata"/><Relationship Id="rId36" Type="http://schemas.openxmlformats.org/officeDocument/2006/relationships/font" Target="fonts/font2.fntdata"/><Relationship Id="rId37" Type="http://schemas.openxmlformats.org/officeDocument/2006/relationships/font" Target="fonts/font3.fntdata"/><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Namaste. Aaj 20 minute me dikhayenge ki aapka poora mahina — hazri se lekar salary, bank file, UTR aur client ke Form V tak — ek system me kaise chalta hai. Pehle samjhenge aap abhi kaise kaam karte hain, phir har module screen ke saath. [Client company] ki jagah unka naam daal dein.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Yahan client se poochiye: abhi salary banane me kitne din lagte hain? Bank me entry kaun karta hai? Client har mahine kya maangta hai? Unke jawab note kariye — demo usi order me dikhana 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 poore system ka saar hai. Chaar kadam, har mahine. Aage har kadam ki screen dikhayenge.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Paanch tarah ke log, paanch alag login. Supervisor sirf apni sites dekhta hai. CA ko attendance chhune ki zaroorat nahi. Worker aur thekedar Hindi me dekh sakte 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Owner ke liye sabse kaam ki screen. Kya pending hai, workers ka kitna paisa baaki hai, kitna advance wapas aana hai — sab ek nazar me. Supervisor ko yahi screen sirf apni sites ke saath dikhti 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Worker ka poora record ek jagah: Aadhaar encrypted, bank details IFSC se check, PF/ESI numbers, nominee, documents. Naya worker supervisor jodta hai, par payroll me tabhi aata hai jab Admin approve kare. Worker chhode to Form XIII ki details ke saath exit.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Shuru karne ka sabse aasaan raasta. Hamara template bhariye ya apni Excel dijiye — hum setup me import kar dete hain. Har row pehle check hoti hai; Aadhaar dobara ho, tareekh galat ho, to wahi row batati hai. Sahi rows turant aa jaati 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Supervisor apni site ki sheet bharta hai — wahi register jaisa, bas screen par. Double duty, half day, OT sab. Chhutti aur weekly off apne aap lagte hain. Lock hone ke baad badlav sirf reason ke saath, aur record rehta 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Jin workers ke paas smartphone hai, wo khud site par pahunch kar hazri laga sakte hain — location ke saath. Supervisor ek list me approve karta hai. Jinke paas phone nahi, unke liye supervisor ki sheet hi kaafi hai. Dono saath chal sakte 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Worker apni kamai roz dekh sakta hai, slip UTR ke saath milti hai, advance ya chhutti phone se maang sakta hai. Isse "meri salary kam aayi" wale jhagde khatam hote hain. Play Store app chahiye to Enterprise plan me aapke naam se ban jaata 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Hazri lock hote hi salary ban jaati hai: din ka rate, OT, paid leave aur holiday, PF aur ESI, advance ki katoti. Advance kabhi kamai se zyada nahi katta. Galti pakadne wali chetavniyan pehle hi dikh jaati hain. Admin approve kare, phir slips workers ke phone par.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 ka sabse bada jhagda: kisne kitna liya, kitna kata. Yahan har advance ka poora safar dikhta hai — maanga, supervisor ne haan kaha, Admin ne lock kiya, bank se gaya, salary se kata. Kamai se zyada advance sirf reason ke saath.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 click me bank ki bulk file. Bank se payment ho jaane ke baad bank ki status report upload kariye — har worker ke saath UTR apne aap jud jaata hai, fail hua to wo bhi dikhta hai. Worker ko slip me UTR milta 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Supervisor ko site par jo paisa diya jaata hai, uska poora hisaab: kitna diya, kahan kharch hua, bill ki photo, kitna bacha. Galat entry delete nahi hoti, void hoti hai — record bana rehta 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 labour supplier (thekedar) aapko workers dete hain, unhe alag login milta hai. Wo apne workers ki hazri aur mahine ka commission khud dekh lete hain — phone par baar-baar poochhna band. Commission skill ke hisaab se, tareekh ke saath.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 employer (refinery, plant, builder) har mahine Form V aur wage payment ka saboot maangta hai. Client ki Form B PDF upload kariye, Form V slips ban jaati hain, UTR ke saath annexure bhi. Har mahine naya Excel banana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Professional plan me aapki company ki poori website bhi milti hai — aapke domain par. Developer ki zaroorat nahi. Live namuna: demo.thekaflow.com (nakli company "Demo Infra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Website ka content Admin khud badal sakta hai. Nayi bharti chahiye? Job post kariye, turant careers page par. Resume ke saath application wapas app me aati hai. Contact form ki enquiry office ke email par.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 wo chhote kaam hain jo roz kaam aate hain: chhutti, holiday, rate badalna, worker ke sawaal, site-wise kharcha, notifications, Excel reports, aur app ke andar hi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safe hai?" — iska jawab. Aapki company ki alag database, Aadhaar encrypted, 2-step login, har badlav ka record, roz backup. Data aapka hai, kabhi bhi Excel me nikaal sakte 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Hamara sabse alag point: workers, supervisors aur aapke clients ko aapka naam dikhe, hamara nahi. Aapke domain par, aapke logo ke saath, aapki alag database me. Pehle se website hai to wo rehti hai — app payroll. jaise sub-domain par chalta 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Excel sab kuch haath se karata hai. Bade HR software office staff ke liye bane hain, English me. Chhote hazri apps sirf hazri tak. ThekaFlow thekedar ke poore mahine ke liye bana hai — bank file, UTR, Form V aur thekedar portal ke saath.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 sirf active workers par. Free hamesha free — 25 workers tak hazri aur records. Salary aur bank file Starter se. Jinke kai sites, thekedar aur clients hain, unke liye Professional sahi hai — Form V, supplier portal, apna domain aur website. Udaharan: 200 workers × ₹49 = ₹9,800 / mahina + GST.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 plan me 2-step login, audit log aur Aadhaar encryption hai. Setup aur Excel import Starter se hamari team karti hai; Free me sirf account banta hai. Poori table thekaflow.com/pricing par.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Shuru karna aasaan hai. Aap apni worker Excel dijiye, baaki setup hum karte hain. Pehla mahina purane tarike ke saath parallel chalayenge, taaki farq khud dikhe aur bharosa bane. Mahine ki shuruaat me start karna sabse achha.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Saal ka invoice, bank transfer se payment. Koi auto-debit nahi. Payment ruk bhi jaye to data delete nahi hota — sirf read-only, aur Excel me nikaal sakte hain. Upgrade app ke andar 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 sabse aam sawaal hain. "Mehenga hai" kahein to: ek accountant ke 3–4 din, bank entry aur galti ka paisa — setup aur training saath me. "Baad me dekhenge" kahein to: mahine ki shuruaat me start karna best hai, tareekh tay kar ke follow-up lagaiye.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Aakhri baat: aaj hi demo kholiye, apni worker Excel bhejiye, aur agle mahine ki salary ThekaFlow se banaiye — purane tarike ke saath. Follow-up ki tareekh yahin tay kar lijiye. [Phone / WhatsApp] ki jagah apna number daalein.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5F7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487190"/>
            <a:ext cx="3810000" cy="447030"/>
          </a:xfrm>
          <a:prstGeom prst="rect">
            <a:avLst/>
          </a:prstGeom>
          <a:noFill/>
          <a:ln/>
        </p:spPr>
        <p:txBody>
          <a:bodyPr wrap="square" lIns="0" tIns="0" rIns="0" bIns="0" rtlCol="0" anchor="t"/>
          <a:lstStyle>
            <a:lvl1pPr algn="l" indent="0" marL="0">
              <a:lnSpc>
                <a:spcPct val="115000"/>
              </a:lnSpc>
              <a:buNone/>
              <a:defRPr lang="en-US" sz="3200" dirty="0">
                <a:solidFill>
                  <a:srgbClr val="0D1A2B"/>
                </a:solidFill>
                <a:latin typeface="Archivo" pitchFamily="34" charset="0"/>
                <a:ea typeface="Archivo" pitchFamily="34" charset="-122"/>
                <a:cs typeface="Archivo"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239020"/>
            <a:ext cx="10566400" cy="3806180"/>
          </a:xfrm>
          <a:prstGeom prst="rect">
            <a:avLst/>
          </a:prstGeom>
          <a:noFill/>
          <a:ln/>
        </p:spPr>
        <p:txBody>
          <a:bodyPr wrap="square" lIns="0" tIns="0" rIns="0" bIns="0" rtlCol="0" anchor="t"/>
          <a:lstStyle>
            <a:lvl1pPr algn="l" indent="0" marL="0">
              <a:lnSpc>
                <a:spcPct val="140000"/>
              </a:lnSpc>
              <a:buNone/>
              <a:defRPr lang="en-US" sz="1600" dirty="0">
                <a:solidFill>
                  <a:srgbClr val="3A4659"/>
                </a:solidFill>
                <a:latin typeface="Inter" pitchFamily="34" charset="0"/>
                <a:ea typeface="Inter" pitchFamily="34" charset="-122"/>
                <a:cs typeface="Inter"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7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487190"/>
            <a:ext cx="3810000" cy="447030"/>
          </a:xfrm>
          <a:prstGeom prst="rect">
            <a:avLst/>
          </a:prstGeom>
          <a:noFill/>
          <a:ln/>
        </p:spPr>
        <p:txBody>
          <a:bodyPr wrap="square" lIns="0" tIns="0" rIns="0" bIns="0" rtlCol="0" anchor="t"/>
          <a:lstStyle>
            <a:lvl1pPr algn="l" indent="0" marL="0">
              <a:lnSpc>
                <a:spcPct val="115000"/>
              </a:lnSpc>
              <a:buNone/>
              <a:defRPr lang="en-US" sz="3200" dirty="0">
                <a:solidFill>
                  <a:srgbClr val="0D1A2B"/>
                </a:solidFill>
                <a:latin typeface="Archivo" pitchFamily="34" charset="0"/>
                <a:ea typeface="Archivo" pitchFamily="34" charset="-122"/>
                <a:cs typeface="Archivo"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239020"/>
            <a:ext cx="10566400" cy="3806180"/>
          </a:xfrm>
          <a:prstGeom prst="rect">
            <a:avLst/>
          </a:prstGeom>
          <a:noFill/>
          <a:ln/>
        </p:spPr>
        <p:txBody>
          <a:bodyPr wrap="square" lIns="0" tIns="0" rIns="0" bIns="0" rtlCol="0" anchor="t"/>
          <a:lstStyle>
            <a:lvl1pPr algn="l" indent="0" marL="0">
              <a:lnSpc>
                <a:spcPct val="140000"/>
              </a:lnSpc>
              <a:buNone/>
              <a:defRPr lang="en-US" sz="1600" dirty="0">
                <a:solidFill>
                  <a:srgbClr val="3A4659"/>
                </a:solidFill>
                <a:latin typeface="Inter" pitchFamily="34" charset="0"/>
                <a:ea typeface="Inter" pitchFamily="34" charset="-122"/>
                <a:cs typeface="Inter"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2.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jpe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jpe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jpe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jpeg"/><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slideLayout" Target="../slideLayouts/slideLayout2.xml"/><Relationship Id="rId11"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2.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2.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A2B"/>
        </a:solidFill>
      </p:bgPr>
    </p:bg>
    <p:spTree>
      <p:nvGrpSpPr>
        <p:cNvPr id="1" name=""/>
        <p:cNvGrpSpPr/>
        <p:nvPr/>
      </p:nvGrpSpPr>
      <p:grpSpPr>
        <a:xfrm>
          <a:off x="0" y="0"/>
          <a:ext cx="0" cy="0"/>
          <a:chOff x="0" y="0"/>
          <a:chExt cx="0" cy="0"/>
        </a:xfrm>
      </p:grpSpPr>
      <p:sp>
        <p:nvSpPr>
          <p:cNvPr id="2" name="Shape 0"/>
          <p:cNvSpPr/>
          <p:nvPr/>
        </p:nvSpPr>
        <p:spPr>
          <a:xfrm>
            <a:off x="0" y="6680200"/>
            <a:ext cx="12192000" cy="177800"/>
          </a:xfrm>
          <a:prstGeom prst="rect">
            <a:avLst/>
          </a:prstGeom>
          <a:gradFill rotWithShape="1">
            <a:gsLst>
              <a:gs pos="0">
                <a:srgbClr val="F2B705"/>
              </a:gs>
              <a:gs pos="50000">
                <a:srgbClr val="F2B705"/>
              </a:gs>
              <a:gs pos="50000">
                <a:srgbClr val="0D1A2B"/>
              </a:gs>
              <a:gs pos="100000">
                <a:srgbClr val="0D1A2B"/>
              </a:gs>
            </a:gsLst>
            <a:lin ang="18900000" scaled="0"/>
          </a:gradFill>
          <a:ln/>
        </p:spPr>
      </p:sp>
      <p:pic>
        <p:nvPicPr>
          <p:cNvPr id="3" name="Image 0" descr="ThekaFlow admin dashboard with sites, workers and payroll status">    </p:cNvPr>
          <p:cNvPicPr>
            <a:picLocks noChangeAspect="1"/>
          </p:cNvPicPr>
          <p:nvPr/>
        </p:nvPicPr>
        <p:blipFill>
          <a:blip r:embed="rId1"/>
          <a:srcRect l="0" r="0" t="68" b="68"/>
          <a:stretch/>
        </p:blipFill>
        <p:spPr>
          <a:xfrm>
            <a:off x="5797550" y="1530350"/>
            <a:ext cx="5575300" cy="3479800"/>
          </a:xfrm>
          <a:prstGeom prst="roundRect">
            <a:avLst>
              <a:gd name="adj" fmla="val 2737"/>
            </a:avLst>
          </a:prstGeom>
          <a:effectLst>
            <a:outerShdw sx="100000" sy="100000" kx="0" ky="0" algn="bl" rotWithShape="0" blurRad="508000" dist="203200" dir="5400000">
              <a:srgbClr val="000000">
                <a:alpha val="45000"/>
              </a:srgbClr>
            </a:outerShdw>
          </a:effectLst>
        </p:spPr>
      </p:pic>
      <p:sp>
        <p:nvSpPr>
          <p:cNvPr id="4" name="Shape 1"/>
          <p:cNvSpPr/>
          <p:nvPr/>
        </p:nvSpPr>
        <p:spPr>
          <a:xfrm>
            <a:off x="5794375" y="1527175"/>
            <a:ext cx="5581650" cy="3486150"/>
          </a:xfrm>
          <a:prstGeom prst="roundRect">
            <a:avLst>
              <a:gd name="adj" fmla="val 2823"/>
            </a:avLst>
          </a:prstGeom>
          <a:noFill/>
          <a:ln w="6350">
            <a:solidFill>
              <a:srgbClr val="3A4659"/>
            </a:solidFill>
            <a:prstDash val="solid"/>
          </a:ln>
        </p:spPr>
      </p:sp>
      <p:pic>
        <p:nvPicPr>
          <p:cNvPr id="5" name="Image 1" descr="Worker app home screen in Hindi">    </p:cNvPr>
          <p:cNvPicPr>
            <a:picLocks noChangeAspect="1"/>
          </p:cNvPicPr>
          <p:nvPr/>
        </p:nvPicPr>
        <p:blipFill>
          <a:blip r:embed="rId2"/>
          <a:srcRect l="1464" r="1464" t="0" b="0"/>
          <a:stretch/>
        </p:blipFill>
        <p:spPr>
          <a:xfrm>
            <a:off x="5626100" y="2768600"/>
            <a:ext cx="1384300" cy="3086100"/>
          </a:xfrm>
          <a:prstGeom prst="roundRect">
            <a:avLst>
              <a:gd name="adj" fmla="val 10092"/>
            </a:avLst>
          </a:prstGeom>
          <a:effectLst>
            <a:outerShdw sx="100000" sy="100000" kx="0" ky="0" algn="bl" rotWithShape="0" blurRad="406400" dist="152400" dir="5400000">
              <a:srgbClr val="000000">
                <a:alpha val="50000"/>
              </a:srgbClr>
            </a:outerShdw>
          </a:effectLst>
        </p:spPr>
      </p:pic>
      <p:sp>
        <p:nvSpPr>
          <p:cNvPr id="6" name="Shape 2"/>
          <p:cNvSpPr/>
          <p:nvPr/>
        </p:nvSpPr>
        <p:spPr>
          <a:xfrm>
            <a:off x="5607050" y="2749550"/>
            <a:ext cx="1422400" cy="3124200"/>
          </a:xfrm>
          <a:prstGeom prst="roundRect">
            <a:avLst>
              <a:gd name="adj" fmla="val 11161"/>
            </a:avLst>
          </a:prstGeom>
          <a:noFill/>
          <a:ln w="38100">
            <a:solidFill>
              <a:srgbClr val="16273D"/>
            </a:solidFill>
            <a:prstDash val="solid"/>
          </a:ln>
        </p:spPr>
      </p:sp>
      <p:sp>
        <p:nvSpPr>
          <p:cNvPr id="7" name="Text 3"/>
          <p:cNvSpPr/>
          <p:nvPr/>
        </p:nvSpPr>
        <p:spPr>
          <a:xfrm>
            <a:off x="812800" y="2068860"/>
            <a:ext cx="4578350"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F2B705"/>
                </a:solidFill>
                <a:latin typeface="Inter" pitchFamily="34" charset="0"/>
                <a:ea typeface="Inter" pitchFamily="34" charset="-122"/>
                <a:cs typeface="Inter" pitchFamily="34" charset="-120"/>
              </a:rPr>
              <a:t>PREPARED FOR [CLIENT COMPANY]</a:t>
            </a:r>
            <a:endParaRPr lang="en-US" sz="1200" dirty="0"/>
          </a:p>
        </p:txBody>
      </p:sp>
      <p:sp>
        <p:nvSpPr>
          <p:cNvPr id="8" name="Text 4"/>
          <p:cNvSpPr/>
          <p:nvPr>
            <p:ph type="title"/>
          </p:nvPr>
        </p:nvSpPr>
        <p:spPr>
          <a:xfrm>
            <a:off x="812800" y="2459980"/>
            <a:ext cx="4578350" cy="787400"/>
          </a:xfrm>
          <a:prstGeom prst="rect">
            <a:avLst/>
          </a:prstGeom>
          <a:noFill/>
          <a:ln/>
        </p:spPr>
        <p:txBody>
          <a:bodyPr wrap="square" lIns="0" tIns="0" rIns="0" bIns="0" rtlCol="0" anchor="t">
            <a:normAutofit/>
          </a:bodyPr>
          <a:lstStyle/>
          <a:p>
            <a:pPr algn="l" indent="0" marL="0">
              <a:lnSpc>
                <a:spcPts val="6000"/>
              </a:lnSpc>
              <a:buNone/>
            </a:pPr>
            <a:r>
              <a:rPr lang="en-US" sz="6000" b="1" i="0" spc="-100" kern="0" dirty="0">
                <a:solidFill>
                  <a:srgbClr val="F8FAFC"/>
                </a:solidFill>
                <a:latin typeface="Archivo" pitchFamily="34" charset="0"/>
                <a:ea typeface="Archivo" pitchFamily="34" charset="-122"/>
                <a:cs typeface="Archivo" pitchFamily="34" charset="-120"/>
              </a:rPr>
              <a:t>ThekaFlow</a:t>
            </a:r>
            <a:endParaRPr lang="en-US" sz="6000" dirty="0"/>
          </a:p>
        </p:txBody>
      </p:sp>
      <p:sp>
        <p:nvSpPr>
          <p:cNvPr id="9" name="Text 5"/>
          <p:cNvSpPr/>
          <p:nvPr/>
        </p:nvSpPr>
        <p:spPr>
          <a:xfrm>
            <a:off x="812800" y="3399780"/>
            <a:ext cx="4578350" cy="916880"/>
          </a:xfrm>
          <a:prstGeom prst="rect">
            <a:avLst/>
          </a:prstGeom>
          <a:noFill/>
          <a:ln/>
        </p:spPr>
        <p:txBody>
          <a:bodyPr wrap="square" lIns="0" tIns="0" rIns="0" bIns="0" rtlCol="0" anchor="t">
            <a:normAutofit/>
          </a:bodyPr>
          <a:lstStyle/>
          <a:p>
            <a:pPr algn="l" indent="0" marL="0">
              <a:lnSpc>
                <a:spcPts val="2340"/>
              </a:lnSpc>
              <a:buNone/>
            </a:pPr>
            <a:r>
              <a:rPr lang="en-US" sz="1800" dirty="0">
                <a:solidFill>
                  <a:srgbClr val="C9D3DF"/>
                </a:solidFill>
                <a:latin typeface="Inter" pitchFamily="34" charset="0"/>
                <a:ea typeface="Inter" pitchFamily="34" charset="-122"/>
                <a:cs typeface="Inter" pitchFamily="34" charset="-120"/>
              </a:rPr>
              <a:t>Attendance, payroll, payments and compliance for contract-labour contractors</a:t>
            </a:r>
            <a:endParaRPr lang="en-US" sz="1800" dirty="0"/>
          </a:p>
        </p:txBody>
      </p:sp>
      <p:sp>
        <p:nvSpPr>
          <p:cNvPr id="10" name="Text 6"/>
          <p:cNvSpPr/>
          <p:nvPr/>
        </p:nvSpPr>
        <p:spPr>
          <a:xfrm>
            <a:off x="812800" y="4469061"/>
            <a:ext cx="457835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Hazri se bank file tak — ek system.</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Your month today</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Mahine ka end, aur kaam ka pahaad</a:t>
            </a:r>
            <a:endParaRPr lang="en-US" sz="1800" dirty="0"/>
          </a:p>
        </p:txBody>
      </p:sp>
      <p:sp>
        <p:nvSpPr>
          <p:cNvPr id="4" name="Shape 2"/>
          <p:cNvSpPr/>
          <p:nvPr/>
        </p:nvSpPr>
        <p:spPr>
          <a:xfrm>
            <a:off x="812800" y="1913235"/>
            <a:ext cx="10566400" cy="0"/>
          </a:xfrm>
          <a:prstGeom prst="line">
            <a:avLst/>
          </a:prstGeom>
          <a:noFill/>
          <a:ln w="6350">
            <a:solidFill>
              <a:srgbClr val="D5DCE5"/>
            </a:solidFill>
            <a:prstDash val="solid"/>
          </a:ln>
        </p:spPr>
      </p:sp>
      <p:sp>
        <p:nvSpPr>
          <p:cNvPr id="5" name="Text 3"/>
          <p:cNvSpPr/>
          <p:nvPr/>
        </p:nvSpPr>
        <p:spPr>
          <a:xfrm>
            <a:off x="812800" y="2043410"/>
            <a:ext cx="5588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D69E00"/>
                </a:solidFill>
                <a:latin typeface="Archivo" pitchFamily="34" charset="0"/>
                <a:ea typeface="Archivo" pitchFamily="34" charset="-122"/>
                <a:cs typeface="Archivo" pitchFamily="34" charset="-120"/>
              </a:rPr>
              <a:t>01</a:t>
            </a:r>
            <a:endParaRPr lang="en-US" sz="2200" dirty="0"/>
          </a:p>
        </p:txBody>
      </p:sp>
      <p:sp>
        <p:nvSpPr>
          <p:cNvPr id="6" name="Text 4"/>
          <p:cNvSpPr/>
          <p:nvPr/>
        </p:nvSpPr>
        <p:spPr>
          <a:xfrm>
            <a:off x="1524000" y="2101800"/>
            <a:ext cx="340106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Salary takes days</a:t>
            </a:r>
            <a:endParaRPr lang="en-US" sz="1800" dirty="0"/>
          </a:p>
        </p:txBody>
      </p:sp>
      <p:sp>
        <p:nvSpPr>
          <p:cNvPr id="7" name="Text 5"/>
          <p:cNvSpPr/>
          <p:nvPr/>
        </p:nvSpPr>
        <p:spPr>
          <a:xfrm>
            <a:off x="5029200" y="2123380"/>
            <a:ext cx="6540500"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Matching hazri, OT, half days and advances by hand at month-end.</a:t>
            </a:r>
            <a:endParaRPr lang="en-US" sz="1300" dirty="0"/>
          </a:p>
        </p:txBody>
      </p:sp>
      <p:sp>
        <p:nvSpPr>
          <p:cNvPr id="8" name="Shape 6"/>
          <p:cNvSpPr/>
          <p:nvPr/>
        </p:nvSpPr>
        <p:spPr>
          <a:xfrm>
            <a:off x="812800" y="2564705"/>
            <a:ext cx="10566400" cy="0"/>
          </a:xfrm>
          <a:prstGeom prst="line">
            <a:avLst/>
          </a:prstGeom>
          <a:noFill/>
          <a:ln w="6350">
            <a:solidFill>
              <a:srgbClr val="D5DCE5"/>
            </a:solidFill>
            <a:prstDash val="solid"/>
          </a:ln>
        </p:spPr>
      </p:sp>
      <p:sp>
        <p:nvSpPr>
          <p:cNvPr id="9" name="Text 7"/>
          <p:cNvSpPr/>
          <p:nvPr/>
        </p:nvSpPr>
        <p:spPr>
          <a:xfrm>
            <a:off x="812800" y="2694880"/>
            <a:ext cx="5588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D69E00"/>
                </a:solidFill>
                <a:latin typeface="Archivo" pitchFamily="34" charset="0"/>
                <a:ea typeface="Archivo" pitchFamily="34" charset="-122"/>
                <a:cs typeface="Archivo" pitchFamily="34" charset="-120"/>
              </a:rPr>
              <a:t>02</a:t>
            </a:r>
            <a:endParaRPr lang="en-US" sz="2200" dirty="0"/>
          </a:p>
        </p:txBody>
      </p:sp>
      <p:sp>
        <p:nvSpPr>
          <p:cNvPr id="10" name="Text 8"/>
          <p:cNvSpPr/>
          <p:nvPr/>
        </p:nvSpPr>
        <p:spPr>
          <a:xfrm>
            <a:off x="1524000" y="2753271"/>
            <a:ext cx="340106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Bank portal, one by one</a:t>
            </a:r>
            <a:endParaRPr lang="en-US" sz="1800" dirty="0"/>
          </a:p>
        </p:txBody>
      </p:sp>
      <p:sp>
        <p:nvSpPr>
          <p:cNvPr id="11" name="Text 9"/>
          <p:cNvSpPr/>
          <p:nvPr/>
        </p:nvSpPr>
        <p:spPr>
          <a:xfrm>
            <a:off x="5029200" y="2774851"/>
            <a:ext cx="6540500"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Every worker typed into the bank site, then hunting for each UTR.</a:t>
            </a:r>
            <a:endParaRPr lang="en-US" sz="1300" dirty="0"/>
          </a:p>
        </p:txBody>
      </p:sp>
      <p:sp>
        <p:nvSpPr>
          <p:cNvPr id="12" name="Shape 10"/>
          <p:cNvSpPr/>
          <p:nvPr/>
        </p:nvSpPr>
        <p:spPr>
          <a:xfrm>
            <a:off x="812800" y="3216176"/>
            <a:ext cx="10566400" cy="0"/>
          </a:xfrm>
          <a:prstGeom prst="line">
            <a:avLst/>
          </a:prstGeom>
          <a:noFill/>
          <a:ln w="6350">
            <a:solidFill>
              <a:srgbClr val="D5DCE5"/>
            </a:solidFill>
            <a:prstDash val="solid"/>
          </a:ln>
        </p:spPr>
      </p:sp>
      <p:sp>
        <p:nvSpPr>
          <p:cNvPr id="13" name="Text 11"/>
          <p:cNvSpPr/>
          <p:nvPr/>
        </p:nvSpPr>
        <p:spPr>
          <a:xfrm>
            <a:off x="812800" y="3346351"/>
            <a:ext cx="5588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D69E00"/>
                </a:solidFill>
                <a:latin typeface="Archivo" pitchFamily="34" charset="0"/>
                <a:ea typeface="Archivo" pitchFamily="34" charset="-122"/>
                <a:cs typeface="Archivo" pitchFamily="34" charset="-120"/>
              </a:rPr>
              <a:t>03</a:t>
            </a:r>
            <a:endParaRPr lang="en-US" sz="2200" dirty="0"/>
          </a:p>
        </p:txBody>
      </p:sp>
      <p:sp>
        <p:nvSpPr>
          <p:cNvPr id="14" name="Text 12"/>
          <p:cNvSpPr/>
          <p:nvPr/>
        </p:nvSpPr>
        <p:spPr>
          <a:xfrm>
            <a:off x="1524000" y="3404741"/>
            <a:ext cx="340106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Client audits</a:t>
            </a:r>
            <a:endParaRPr lang="en-US" sz="1800" dirty="0"/>
          </a:p>
        </p:txBody>
      </p:sp>
      <p:sp>
        <p:nvSpPr>
          <p:cNvPr id="15" name="Text 13"/>
          <p:cNvSpPr/>
          <p:nvPr/>
        </p:nvSpPr>
        <p:spPr>
          <a:xfrm>
            <a:off x="5029200" y="3426321"/>
            <a:ext cx="6540500"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Form V and the wage register rebuilt in a new Excel every month.</a:t>
            </a:r>
            <a:endParaRPr lang="en-US" sz="1300" dirty="0"/>
          </a:p>
        </p:txBody>
      </p:sp>
      <p:sp>
        <p:nvSpPr>
          <p:cNvPr id="16" name="Shape 14"/>
          <p:cNvSpPr/>
          <p:nvPr/>
        </p:nvSpPr>
        <p:spPr>
          <a:xfrm>
            <a:off x="812800" y="3867646"/>
            <a:ext cx="10566400" cy="0"/>
          </a:xfrm>
          <a:prstGeom prst="line">
            <a:avLst/>
          </a:prstGeom>
          <a:noFill/>
          <a:ln w="6350">
            <a:solidFill>
              <a:srgbClr val="D5DCE5"/>
            </a:solidFill>
            <a:prstDash val="solid"/>
          </a:ln>
        </p:spPr>
      </p:sp>
      <p:sp>
        <p:nvSpPr>
          <p:cNvPr id="17" name="Text 15"/>
          <p:cNvSpPr/>
          <p:nvPr/>
        </p:nvSpPr>
        <p:spPr>
          <a:xfrm>
            <a:off x="812800" y="3997821"/>
            <a:ext cx="5588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D69E00"/>
                </a:solidFill>
                <a:latin typeface="Archivo" pitchFamily="34" charset="0"/>
                <a:ea typeface="Archivo" pitchFamily="34" charset="-122"/>
                <a:cs typeface="Archivo" pitchFamily="34" charset="-120"/>
              </a:rPr>
              <a:t>04</a:t>
            </a:r>
            <a:endParaRPr lang="en-US" sz="2200" dirty="0"/>
          </a:p>
        </p:txBody>
      </p:sp>
      <p:sp>
        <p:nvSpPr>
          <p:cNvPr id="18" name="Text 16"/>
          <p:cNvSpPr/>
          <p:nvPr/>
        </p:nvSpPr>
        <p:spPr>
          <a:xfrm>
            <a:off x="1524000" y="4056211"/>
            <a:ext cx="340106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Advances on paper</a:t>
            </a:r>
            <a:endParaRPr lang="en-US" sz="1800" dirty="0"/>
          </a:p>
        </p:txBody>
      </p:sp>
      <p:sp>
        <p:nvSpPr>
          <p:cNvPr id="19" name="Text 17"/>
          <p:cNvSpPr/>
          <p:nvPr/>
        </p:nvSpPr>
        <p:spPr>
          <a:xfrm>
            <a:off x="5029200" y="4077791"/>
            <a:ext cx="6540500"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Who took how much, and how much is still to recover?</a:t>
            </a:r>
            <a:endParaRPr lang="en-US" sz="1300" dirty="0"/>
          </a:p>
        </p:txBody>
      </p:sp>
      <p:sp>
        <p:nvSpPr>
          <p:cNvPr id="20" name="Shape 18"/>
          <p:cNvSpPr/>
          <p:nvPr/>
        </p:nvSpPr>
        <p:spPr>
          <a:xfrm>
            <a:off x="812800" y="4519116"/>
            <a:ext cx="10566400" cy="0"/>
          </a:xfrm>
          <a:prstGeom prst="line">
            <a:avLst/>
          </a:prstGeom>
          <a:noFill/>
          <a:ln w="6350">
            <a:solidFill>
              <a:srgbClr val="D5DCE5"/>
            </a:solidFill>
            <a:prstDash val="solid"/>
          </a:ln>
        </p:spPr>
      </p:sp>
      <p:sp>
        <p:nvSpPr>
          <p:cNvPr id="21" name="Shape 19"/>
          <p:cNvSpPr/>
          <p:nvPr/>
        </p:nvSpPr>
        <p:spPr>
          <a:xfrm>
            <a:off x="812800" y="5170587"/>
            <a:ext cx="10566400" cy="0"/>
          </a:xfrm>
          <a:prstGeom prst="line">
            <a:avLst/>
          </a:prstGeom>
          <a:noFill/>
          <a:ln w="6350">
            <a:solidFill>
              <a:srgbClr val="D5DCE5"/>
            </a:solidFill>
            <a:prstDash val="solid"/>
          </a:ln>
        </p:spPr>
      </p:sp>
      <p:sp>
        <p:nvSpPr>
          <p:cNvPr id="22" name="Text 20"/>
          <p:cNvSpPr/>
          <p:nvPr/>
        </p:nvSpPr>
        <p:spPr>
          <a:xfrm>
            <a:off x="812800" y="4649291"/>
            <a:ext cx="5588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D69E00"/>
                </a:solidFill>
                <a:latin typeface="Archivo" pitchFamily="34" charset="0"/>
                <a:ea typeface="Archivo" pitchFamily="34" charset="-122"/>
                <a:cs typeface="Archivo" pitchFamily="34" charset="-120"/>
              </a:rPr>
              <a:t>05</a:t>
            </a:r>
            <a:endParaRPr lang="en-US" sz="2200" dirty="0"/>
          </a:p>
        </p:txBody>
      </p:sp>
      <p:sp>
        <p:nvSpPr>
          <p:cNvPr id="23" name="Text 21"/>
          <p:cNvSpPr/>
          <p:nvPr/>
        </p:nvSpPr>
        <p:spPr>
          <a:xfrm>
            <a:off x="1524000" y="4707682"/>
            <a:ext cx="340106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“Meri salary kam aayi”</a:t>
            </a:r>
            <a:endParaRPr lang="en-US" sz="1800" dirty="0"/>
          </a:p>
        </p:txBody>
      </p:sp>
      <p:sp>
        <p:nvSpPr>
          <p:cNvPr id="24" name="Text 22"/>
          <p:cNvSpPr/>
          <p:nvPr/>
        </p:nvSpPr>
        <p:spPr>
          <a:xfrm>
            <a:off x="5029200" y="4729262"/>
            <a:ext cx="6540500"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No slip, no record — and the argument starts at the site.</a:t>
            </a:r>
            <a:endParaRPr lang="en-US" sz="1300" dirty="0"/>
          </a:p>
        </p:txBody>
      </p:sp>
      <p:sp>
        <p:nvSpPr>
          <p:cNvPr id="25" name="Text 23"/>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26" name="Text 24"/>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1A2B"/>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8FAFC"/>
                </a:solidFill>
                <a:latin typeface="Archivo" pitchFamily="34" charset="0"/>
                <a:ea typeface="Archivo" pitchFamily="34" charset="-122"/>
                <a:cs typeface="Archivo" pitchFamily="34" charset="-120"/>
              </a:rPr>
              <a:t>One flow, every month</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Hazri se bank file tak — ek system</a:t>
            </a:r>
            <a:endParaRPr lang="en-US" sz="1800" dirty="0"/>
          </a:p>
        </p:txBody>
      </p:sp>
      <p:sp>
        <p:nvSpPr>
          <p:cNvPr id="4" name="Shape 2"/>
          <p:cNvSpPr/>
          <p:nvPr/>
        </p:nvSpPr>
        <p:spPr>
          <a:xfrm>
            <a:off x="812800" y="2076400"/>
            <a:ext cx="2184400" cy="2316411"/>
          </a:xfrm>
          <a:prstGeom prst="roundRect">
            <a:avLst>
              <a:gd name="adj" fmla="val 4651"/>
            </a:avLst>
          </a:prstGeom>
          <a:solidFill>
            <a:srgbClr val="16273D"/>
          </a:solidFill>
          <a:ln/>
        </p:spPr>
      </p:sp>
      <p:sp>
        <p:nvSpPr>
          <p:cNvPr id="5" name="Text 3"/>
          <p:cNvSpPr/>
          <p:nvPr/>
        </p:nvSpPr>
        <p:spPr>
          <a:xfrm>
            <a:off x="1041400" y="2305000"/>
            <a:ext cx="1779016"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F2B705"/>
                </a:solidFill>
                <a:latin typeface="Archivo" pitchFamily="34" charset="0"/>
                <a:ea typeface="Archivo" pitchFamily="34" charset="-122"/>
                <a:cs typeface="Archivo" pitchFamily="34" charset="-120"/>
              </a:rPr>
              <a:t>1</a:t>
            </a:r>
            <a:endParaRPr lang="en-US" sz="3600" dirty="0"/>
          </a:p>
        </p:txBody>
      </p:sp>
      <p:sp>
        <p:nvSpPr>
          <p:cNvPr id="6" name="Text 4"/>
          <p:cNvSpPr/>
          <p:nvPr/>
        </p:nvSpPr>
        <p:spPr>
          <a:xfrm>
            <a:off x="1041400" y="2863800"/>
            <a:ext cx="177901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8FAFC"/>
                </a:solidFill>
                <a:latin typeface="Archivo" pitchFamily="34" charset="0"/>
                <a:ea typeface="Archivo" pitchFamily="34" charset="-122"/>
                <a:cs typeface="Archivo" pitchFamily="34" charset="-120"/>
              </a:rPr>
              <a:t>Hazri</a:t>
            </a:r>
            <a:endParaRPr lang="en-US" sz="1800" dirty="0"/>
          </a:p>
        </p:txBody>
      </p:sp>
      <p:sp>
        <p:nvSpPr>
          <p:cNvPr id="7" name="Text 5"/>
          <p:cNvSpPr/>
          <p:nvPr/>
        </p:nvSpPr>
        <p:spPr>
          <a:xfrm>
            <a:off x="1041400" y="3239691"/>
            <a:ext cx="1779016"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Supervisor fills the sheet, or workers mark attendance in the app with GPS.</a:t>
            </a:r>
            <a:endParaRPr lang="en-US" sz="1300" dirty="0"/>
          </a:p>
        </p:txBody>
      </p:sp>
      <p:pic>
        <p:nvPicPr>
          <p:cNvPr id="8" name="Image 0" descr="arrow-right">    </p:cNvPr>
          <p:cNvPicPr>
            <a:picLocks noChangeAspect="1"/>
          </p:cNvPicPr>
          <p:nvPr/>
        </p:nvPicPr>
        <p:blipFill>
          <a:blip r:embed="rId1"/>
          <a:srcRect l="0" r="0" t="0" b="0"/>
          <a:stretch/>
        </p:blipFill>
        <p:spPr>
          <a:xfrm>
            <a:off x="3149600" y="3158430"/>
            <a:ext cx="304800" cy="152400"/>
          </a:xfrm>
          <a:prstGeom prst="rect">
            <a:avLst/>
          </a:prstGeom>
        </p:spPr>
      </p:pic>
      <p:sp>
        <p:nvSpPr>
          <p:cNvPr id="9" name="Shape 6"/>
          <p:cNvSpPr/>
          <p:nvPr/>
        </p:nvSpPr>
        <p:spPr>
          <a:xfrm>
            <a:off x="3606800" y="1960860"/>
            <a:ext cx="2184400" cy="2547541"/>
          </a:xfrm>
          <a:prstGeom prst="roundRect">
            <a:avLst>
              <a:gd name="adj" fmla="val 4651"/>
            </a:avLst>
          </a:prstGeom>
          <a:solidFill>
            <a:srgbClr val="16273D"/>
          </a:solidFill>
          <a:ln/>
        </p:spPr>
      </p:sp>
      <p:sp>
        <p:nvSpPr>
          <p:cNvPr id="10" name="Text 7"/>
          <p:cNvSpPr/>
          <p:nvPr/>
        </p:nvSpPr>
        <p:spPr>
          <a:xfrm>
            <a:off x="3835400" y="2189460"/>
            <a:ext cx="1779016"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F2B705"/>
                </a:solidFill>
                <a:latin typeface="Archivo" pitchFamily="34" charset="0"/>
                <a:ea typeface="Archivo" pitchFamily="34" charset="-122"/>
                <a:cs typeface="Archivo" pitchFamily="34" charset="-120"/>
              </a:rPr>
              <a:t>2</a:t>
            </a:r>
            <a:endParaRPr lang="en-US" sz="3600" dirty="0"/>
          </a:p>
        </p:txBody>
      </p:sp>
      <p:sp>
        <p:nvSpPr>
          <p:cNvPr id="11" name="Text 8"/>
          <p:cNvSpPr/>
          <p:nvPr/>
        </p:nvSpPr>
        <p:spPr>
          <a:xfrm>
            <a:off x="3835400" y="2748260"/>
            <a:ext cx="177901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8FAFC"/>
                </a:solidFill>
                <a:latin typeface="Archivo" pitchFamily="34" charset="0"/>
                <a:ea typeface="Archivo" pitchFamily="34" charset="-122"/>
                <a:cs typeface="Archivo" pitchFamily="34" charset="-120"/>
              </a:rPr>
              <a:t>Payroll</a:t>
            </a:r>
            <a:endParaRPr lang="en-US" sz="1800" dirty="0"/>
          </a:p>
        </p:txBody>
      </p:sp>
      <p:sp>
        <p:nvSpPr>
          <p:cNvPr id="12" name="Text 9"/>
          <p:cNvSpPr/>
          <p:nvPr/>
        </p:nvSpPr>
        <p:spPr>
          <a:xfrm>
            <a:off x="3835400" y="3124150"/>
            <a:ext cx="1779016" cy="118105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Wages, OT, PF / ESI and advance recovery are calculated. Admin approves.</a:t>
            </a:r>
            <a:endParaRPr lang="en-US" sz="1300" dirty="0"/>
          </a:p>
        </p:txBody>
      </p:sp>
      <p:pic>
        <p:nvPicPr>
          <p:cNvPr id="13" name="Image 1" descr="arrow-right">    </p:cNvPr>
          <p:cNvPicPr>
            <a:picLocks noChangeAspect="1"/>
          </p:cNvPicPr>
          <p:nvPr/>
        </p:nvPicPr>
        <p:blipFill>
          <a:blip r:embed="rId2"/>
          <a:srcRect l="0" r="0" t="0" b="0"/>
          <a:stretch/>
        </p:blipFill>
        <p:spPr>
          <a:xfrm>
            <a:off x="5943600" y="3158430"/>
            <a:ext cx="304800" cy="152400"/>
          </a:xfrm>
          <a:prstGeom prst="rect">
            <a:avLst/>
          </a:prstGeom>
        </p:spPr>
      </p:pic>
      <p:sp>
        <p:nvSpPr>
          <p:cNvPr id="14" name="Shape 10"/>
          <p:cNvSpPr/>
          <p:nvPr/>
        </p:nvSpPr>
        <p:spPr>
          <a:xfrm>
            <a:off x="6400800" y="2076400"/>
            <a:ext cx="2184400" cy="2316411"/>
          </a:xfrm>
          <a:prstGeom prst="roundRect">
            <a:avLst>
              <a:gd name="adj" fmla="val 4651"/>
            </a:avLst>
          </a:prstGeom>
          <a:solidFill>
            <a:srgbClr val="16273D"/>
          </a:solidFill>
          <a:ln/>
        </p:spPr>
      </p:sp>
      <p:sp>
        <p:nvSpPr>
          <p:cNvPr id="15" name="Text 11"/>
          <p:cNvSpPr/>
          <p:nvPr/>
        </p:nvSpPr>
        <p:spPr>
          <a:xfrm>
            <a:off x="6629400" y="2305000"/>
            <a:ext cx="1779016"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F2B705"/>
                </a:solidFill>
                <a:latin typeface="Archivo" pitchFamily="34" charset="0"/>
                <a:ea typeface="Archivo" pitchFamily="34" charset="-122"/>
                <a:cs typeface="Archivo" pitchFamily="34" charset="-120"/>
              </a:rPr>
              <a:t>3</a:t>
            </a:r>
            <a:endParaRPr lang="en-US" sz="3600" dirty="0"/>
          </a:p>
        </p:txBody>
      </p:sp>
      <p:sp>
        <p:nvSpPr>
          <p:cNvPr id="16" name="Text 12"/>
          <p:cNvSpPr/>
          <p:nvPr/>
        </p:nvSpPr>
        <p:spPr>
          <a:xfrm>
            <a:off x="6629400" y="2863800"/>
            <a:ext cx="177901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8FAFC"/>
                </a:solidFill>
                <a:latin typeface="Archivo" pitchFamily="34" charset="0"/>
                <a:ea typeface="Archivo" pitchFamily="34" charset="-122"/>
                <a:cs typeface="Archivo" pitchFamily="34" charset="-120"/>
              </a:rPr>
              <a:t>Bank file</a:t>
            </a:r>
            <a:endParaRPr lang="en-US" sz="1800" dirty="0"/>
          </a:p>
        </p:txBody>
      </p:sp>
      <p:sp>
        <p:nvSpPr>
          <p:cNvPr id="17" name="Text 13"/>
          <p:cNvSpPr/>
          <p:nvPr/>
        </p:nvSpPr>
        <p:spPr>
          <a:xfrm>
            <a:off x="6629400" y="3239691"/>
            <a:ext cx="1779016"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One click makes the bulk file in your bank’s format — salary and advances.</a:t>
            </a:r>
            <a:endParaRPr lang="en-US" sz="1300" dirty="0"/>
          </a:p>
        </p:txBody>
      </p:sp>
      <p:pic>
        <p:nvPicPr>
          <p:cNvPr id="18" name="Image 2" descr="arrow-right">    </p:cNvPr>
          <p:cNvPicPr>
            <a:picLocks noChangeAspect="1"/>
          </p:cNvPicPr>
          <p:nvPr/>
        </p:nvPicPr>
        <p:blipFill>
          <a:blip r:embed="rId3"/>
          <a:srcRect l="0" r="0" t="0" b="0"/>
          <a:stretch/>
        </p:blipFill>
        <p:spPr>
          <a:xfrm>
            <a:off x="8737600" y="3158430"/>
            <a:ext cx="304800" cy="152400"/>
          </a:xfrm>
          <a:prstGeom prst="rect">
            <a:avLst/>
          </a:prstGeom>
        </p:spPr>
      </p:pic>
      <p:sp>
        <p:nvSpPr>
          <p:cNvPr id="19" name="Shape 14"/>
          <p:cNvSpPr/>
          <p:nvPr/>
        </p:nvSpPr>
        <p:spPr>
          <a:xfrm>
            <a:off x="9194800" y="2076400"/>
            <a:ext cx="2184400" cy="2316411"/>
          </a:xfrm>
          <a:prstGeom prst="roundRect">
            <a:avLst>
              <a:gd name="adj" fmla="val 4651"/>
            </a:avLst>
          </a:prstGeom>
          <a:solidFill>
            <a:srgbClr val="F2B705"/>
          </a:solidFill>
          <a:ln/>
        </p:spPr>
      </p:sp>
      <p:sp>
        <p:nvSpPr>
          <p:cNvPr id="20" name="Text 15"/>
          <p:cNvSpPr/>
          <p:nvPr/>
        </p:nvSpPr>
        <p:spPr>
          <a:xfrm>
            <a:off x="9423400" y="2305000"/>
            <a:ext cx="1779016"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0D1A2B"/>
                </a:solidFill>
                <a:latin typeface="Archivo" pitchFamily="34" charset="0"/>
                <a:ea typeface="Archivo" pitchFamily="34" charset="-122"/>
                <a:cs typeface="Archivo" pitchFamily="34" charset="-120"/>
              </a:rPr>
              <a:t>4</a:t>
            </a:r>
            <a:endParaRPr lang="en-US" sz="3600" dirty="0"/>
          </a:p>
        </p:txBody>
      </p:sp>
      <p:sp>
        <p:nvSpPr>
          <p:cNvPr id="21" name="Text 16"/>
          <p:cNvSpPr/>
          <p:nvPr/>
        </p:nvSpPr>
        <p:spPr>
          <a:xfrm>
            <a:off x="9423400" y="2863800"/>
            <a:ext cx="177901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UTR and slips</a:t>
            </a:r>
            <a:endParaRPr lang="en-US" sz="1800" dirty="0"/>
          </a:p>
        </p:txBody>
      </p:sp>
      <p:sp>
        <p:nvSpPr>
          <p:cNvPr id="22" name="Text 17"/>
          <p:cNvSpPr/>
          <p:nvPr/>
        </p:nvSpPr>
        <p:spPr>
          <a:xfrm>
            <a:off x="9423400" y="3239691"/>
            <a:ext cx="1779016"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0D1A2B"/>
                </a:solidFill>
                <a:latin typeface="Inter" pitchFamily="34" charset="0"/>
                <a:ea typeface="Inter" pitchFamily="34" charset="-122"/>
                <a:cs typeface="Inter" pitchFamily="34" charset="-120"/>
              </a:rPr>
              <a:t>Upload the bank’s report: UTRs attach, slips reach workers’ phones.</a:t>
            </a:r>
            <a:endParaRPr lang="en-US" sz="1300" dirty="0"/>
          </a:p>
        </p:txBody>
      </p:sp>
      <p:sp>
        <p:nvSpPr>
          <p:cNvPr id="23" name="Text 18"/>
          <p:cNvSpPr/>
          <p:nvPr/>
        </p:nvSpPr>
        <p:spPr>
          <a:xfrm>
            <a:off x="812800" y="4813201"/>
            <a:ext cx="10883392"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Every step leaves a record — who did it, when, and why. Client compliance (Form V, wage annexure) is built from the same data.</a:t>
            </a:r>
            <a:endParaRPr lang="en-US" sz="1300" dirty="0"/>
          </a:p>
        </p:txBody>
      </p:sp>
      <p:sp>
        <p:nvSpPr>
          <p:cNvPr id="24" name="Text 19"/>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B98A9"/>
                </a:solidFill>
                <a:latin typeface="Inter" pitchFamily="34" charset="0"/>
                <a:ea typeface="Inter" pitchFamily="34" charset="-122"/>
                <a:cs typeface="Inter" pitchFamily="34" charset="-120"/>
              </a:rPr>
              <a:t>ThekaFlow · thekaflow.com</a:t>
            </a:r>
            <a:endParaRPr lang="en-US" sz="1200" dirty="0"/>
          </a:p>
        </p:txBody>
      </p:sp>
      <p:sp>
        <p:nvSpPr>
          <p:cNvPr id="25"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B98A9"/>
                </a:solidFill>
                <a:latin typeface="Inter" pitchFamily="34" charset="0"/>
                <a:ea typeface="Inter" pitchFamily="34" charset="-122"/>
                <a:cs typeface="Inter"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Everyone gets their own login</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Har kisi ko utna hi, jitna uska kaam</a:t>
            </a:r>
            <a:endParaRPr lang="en-US" sz="1800" dirty="0"/>
          </a:p>
        </p:txBody>
      </p:sp>
      <p:sp>
        <p:nvSpPr>
          <p:cNvPr id="4" name="Shape 2"/>
          <p:cNvSpPr/>
          <p:nvPr/>
        </p:nvSpPr>
        <p:spPr>
          <a:xfrm>
            <a:off x="812800" y="1960860"/>
            <a:ext cx="1991320" cy="2564061"/>
          </a:xfrm>
          <a:prstGeom prst="roundRect">
            <a:avLst>
              <a:gd name="adj" fmla="val 5102"/>
            </a:avLst>
          </a:prstGeom>
          <a:solidFill>
            <a:srgbClr val="0D1A2B"/>
          </a:solidFill>
          <a:ln/>
        </p:spPr>
      </p:sp>
      <p:pic>
        <p:nvPicPr>
          <p:cNvPr id="5" name="Image 0" descr="Key">    </p:cNvPr>
          <p:cNvPicPr>
            <a:picLocks noChangeAspect="1"/>
          </p:cNvPicPr>
          <p:nvPr/>
        </p:nvPicPr>
        <p:blipFill>
          <a:blip r:embed="rId1"/>
          <a:srcRect l="0" r="0" t="0" b="0"/>
          <a:stretch/>
        </p:blipFill>
        <p:spPr>
          <a:xfrm>
            <a:off x="1016000" y="2164060"/>
            <a:ext cx="304800" cy="304800"/>
          </a:xfrm>
          <a:prstGeom prst="rect">
            <a:avLst/>
          </a:prstGeom>
        </p:spPr>
      </p:pic>
      <p:sp>
        <p:nvSpPr>
          <p:cNvPr id="6" name="Text 3"/>
          <p:cNvSpPr/>
          <p:nvPr/>
        </p:nvSpPr>
        <p:spPr>
          <a:xfrm>
            <a:off x="1016000" y="2570460"/>
            <a:ext cx="1788120" cy="288280"/>
          </a:xfrm>
          <a:prstGeom prst="rect">
            <a:avLst/>
          </a:prstGeom>
          <a:noFill/>
          <a:ln/>
        </p:spPr>
        <p:txBody>
          <a:bodyPr wrap="square" lIns="0" tIns="0" rIns="0" bIns="0" rtlCol="0" anchor="t">
            <a:normAutofit/>
          </a:bodyPr>
          <a:lstStyle/>
          <a:p>
            <a:pPr algn="l" indent="0" marL="0">
              <a:lnSpc>
                <a:spcPts val="2070"/>
              </a:lnSpc>
              <a:buNone/>
            </a:pPr>
            <a:r>
              <a:rPr lang="en-US" sz="1800" b="1" dirty="0">
                <a:solidFill>
                  <a:srgbClr val="F8FAFC"/>
                </a:solidFill>
                <a:latin typeface="Archivo" pitchFamily="34" charset="0"/>
                <a:ea typeface="Archivo" pitchFamily="34" charset="-122"/>
                <a:cs typeface="Archivo" pitchFamily="34" charset="-120"/>
              </a:rPr>
              <a:t>Admin / owner</a:t>
            </a:r>
            <a:endParaRPr lang="en-US" sz="1800" dirty="0"/>
          </a:p>
        </p:txBody>
      </p:sp>
      <p:sp>
        <p:nvSpPr>
          <p:cNvPr id="7" name="Text 4"/>
          <p:cNvSpPr/>
          <p:nvPr/>
        </p:nvSpPr>
        <p:spPr>
          <a:xfrm>
            <a:off x="1016000" y="2934940"/>
            <a:ext cx="1635720" cy="14121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Approves workers, payroll and advances, makes bank files, sees every site and every rupee.</a:t>
            </a:r>
            <a:endParaRPr lang="en-US" sz="1300" dirty="0"/>
          </a:p>
        </p:txBody>
      </p:sp>
      <p:sp>
        <p:nvSpPr>
          <p:cNvPr id="8" name="Shape 5"/>
          <p:cNvSpPr/>
          <p:nvPr/>
        </p:nvSpPr>
        <p:spPr>
          <a:xfrm>
            <a:off x="2959695" y="1964035"/>
            <a:ext cx="1985020" cy="2557711"/>
          </a:xfrm>
          <a:prstGeom prst="roundRect">
            <a:avLst>
              <a:gd name="adj" fmla="val 4958"/>
            </a:avLst>
          </a:prstGeom>
          <a:solidFill>
            <a:srgbClr val="FCFDFE"/>
          </a:solidFill>
          <a:ln w="6350">
            <a:solidFill>
              <a:srgbClr val="D5DCE5"/>
            </a:solidFill>
            <a:prstDash val="solid"/>
          </a:ln>
        </p:spPr>
      </p:sp>
      <p:pic>
        <p:nvPicPr>
          <p:cNvPr id="9" name="Image 1" descr="Tool">    </p:cNvPr>
          <p:cNvPicPr>
            <a:picLocks noChangeAspect="1"/>
          </p:cNvPicPr>
          <p:nvPr/>
        </p:nvPicPr>
        <p:blipFill>
          <a:blip r:embed="rId2"/>
          <a:srcRect l="0" r="0" t="0" b="0"/>
          <a:stretch/>
        </p:blipFill>
        <p:spPr>
          <a:xfrm>
            <a:off x="3166070" y="2170410"/>
            <a:ext cx="304800" cy="304800"/>
          </a:xfrm>
          <a:prstGeom prst="rect">
            <a:avLst/>
          </a:prstGeom>
        </p:spPr>
      </p:pic>
      <p:sp>
        <p:nvSpPr>
          <p:cNvPr id="10" name="Text 6"/>
          <p:cNvSpPr/>
          <p:nvPr/>
        </p:nvSpPr>
        <p:spPr>
          <a:xfrm>
            <a:off x="3166070" y="2576810"/>
            <a:ext cx="1623070" cy="288280"/>
          </a:xfrm>
          <a:prstGeom prst="rect">
            <a:avLst/>
          </a:prstGeom>
          <a:noFill/>
          <a:ln/>
        </p:spPr>
        <p:txBody>
          <a:bodyPr wrap="square" lIns="0" tIns="0" rIns="0" bIns="0" rtlCol="0" anchor="t">
            <a:normAutofit/>
          </a:bodyPr>
          <a:lstStyle/>
          <a:p>
            <a:pPr algn="l" indent="0" marL="0">
              <a:lnSpc>
                <a:spcPts val="2070"/>
              </a:lnSpc>
              <a:buNone/>
            </a:pPr>
            <a:r>
              <a:rPr lang="en-US" sz="1800" b="1" dirty="0">
                <a:solidFill>
                  <a:srgbClr val="0D1A2B"/>
                </a:solidFill>
                <a:latin typeface="Archivo" pitchFamily="34" charset="0"/>
                <a:ea typeface="Archivo" pitchFamily="34" charset="-122"/>
                <a:cs typeface="Archivo" pitchFamily="34" charset="-120"/>
              </a:rPr>
              <a:t>Supervisor</a:t>
            </a:r>
            <a:endParaRPr lang="en-US" sz="1800" dirty="0"/>
          </a:p>
        </p:txBody>
      </p:sp>
      <p:sp>
        <p:nvSpPr>
          <p:cNvPr id="11" name="Text 7"/>
          <p:cNvSpPr/>
          <p:nvPr/>
        </p:nvSpPr>
        <p:spPr>
          <a:xfrm>
            <a:off x="3166070" y="2941290"/>
            <a:ext cx="1623070" cy="118105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Fills attendance for own sites, approves app attendance and advances, keeps the site fund.</a:t>
            </a:r>
            <a:endParaRPr lang="en-US" sz="1300" dirty="0"/>
          </a:p>
        </p:txBody>
      </p:sp>
      <p:sp>
        <p:nvSpPr>
          <p:cNvPr id="12" name="Shape 8"/>
          <p:cNvSpPr/>
          <p:nvPr/>
        </p:nvSpPr>
        <p:spPr>
          <a:xfrm>
            <a:off x="5103465" y="1964035"/>
            <a:ext cx="1985020" cy="2557711"/>
          </a:xfrm>
          <a:prstGeom prst="roundRect">
            <a:avLst>
              <a:gd name="adj" fmla="val 4958"/>
            </a:avLst>
          </a:prstGeom>
          <a:solidFill>
            <a:srgbClr val="FCFDFE"/>
          </a:solidFill>
          <a:ln w="6350">
            <a:solidFill>
              <a:srgbClr val="D5DCE5"/>
            </a:solidFill>
            <a:prstDash val="solid"/>
          </a:ln>
        </p:spPr>
      </p:sp>
      <p:pic>
        <p:nvPicPr>
          <p:cNvPr id="13" name="Image 2" descr="Chart">    </p:cNvPr>
          <p:cNvPicPr>
            <a:picLocks noChangeAspect="1"/>
          </p:cNvPicPr>
          <p:nvPr/>
        </p:nvPicPr>
        <p:blipFill>
          <a:blip r:embed="rId3"/>
          <a:srcRect l="0" r="0" t="0" b="0"/>
          <a:stretch/>
        </p:blipFill>
        <p:spPr>
          <a:xfrm>
            <a:off x="5309840" y="2170410"/>
            <a:ext cx="304800" cy="304800"/>
          </a:xfrm>
          <a:prstGeom prst="rect">
            <a:avLst/>
          </a:prstGeom>
        </p:spPr>
      </p:pic>
      <p:sp>
        <p:nvSpPr>
          <p:cNvPr id="14" name="Text 9"/>
          <p:cNvSpPr/>
          <p:nvPr/>
        </p:nvSpPr>
        <p:spPr>
          <a:xfrm>
            <a:off x="5309840" y="2576810"/>
            <a:ext cx="1623070" cy="288280"/>
          </a:xfrm>
          <a:prstGeom prst="rect">
            <a:avLst/>
          </a:prstGeom>
          <a:noFill/>
          <a:ln/>
        </p:spPr>
        <p:txBody>
          <a:bodyPr wrap="square" lIns="0" tIns="0" rIns="0" bIns="0" rtlCol="0" anchor="t">
            <a:normAutofit/>
          </a:bodyPr>
          <a:lstStyle/>
          <a:p>
            <a:pPr algn="l" indent="0" marL="0">
              <a:lnSpc>
                <a:spcPts val="2070"/>
              </a:lnSpc>
              <a:buNone/>
            </a:pPr>
            <a:r>
              <a:rPr lang="en-US" sz="1800" b="1" dirty="0">
                <a:solidFill>
                  <a:srgbClr val="0D1A2B"/>
                </a:solidFill>
                <a:latin typeface="Archivo" pitchFamily="34" charset="0"/>
                <a:ea typeface="Archivo" pitchFamily="34" charset="-122"/>
                <a:cs typeface="Archivo" pitchFamily="34" charset="-120"/>
              </a:rPr>
              <a:t>Finance / CA</a:t>
            </a:r>
            <a:endParaRPr lang="en-US" sz="1800" dirty="0"/>
          </a:p>
        </p:txBody>
      </p:sp>
      <p:sp>
        <p:nvSpPr>
          <p:cNvPr id="15" name="Text 10"/>
          <p:cNvSpPr/>
          <p:nvPr/>
        </p:nvSpPr>
        <p:spPr>
          <a:xfrm>
            <a:off x="5309840" y="2941290"/>
            <a:ext cx="1623070" cy="118105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Payroll, bank files, UTR, PF / ESI and client reports — without touching attendance.</a:t>
            </a:r>
            <a:endParaRPr lang="en-US" sz="1300" dirty="0"/>
          </a:p>
        </p:txBody>
      </p:sp>
      <p:sp>
        <p:nvSpPr>
          <p:cNvPr id="16" name="Shape 11"/>
          <p:cNvSpPr/>
          <p:nvPr/>
        </p:nvSpPr>
        <p:spPr>
          <a:xfrm>
            <a:off x="7247235" y="1964035"/>
            <a:ext cx="1985020" cy="2557711"/>
          </a:xfrm>
          <a:prstGeom prst="roundRect">
            <a:avLst>
              <a:gd name="adj" fmla="val 4958"/>
            </a:avLst>
          </a:prstGeom>
          <a:solidFill>
            <a:srgbClr val="FCFDFE"/>
          </a:solidFill>
          <a:ln w="6350">
            <a:solidFill>
              <a:srgbClr val="D5DCE5"/>
            </a:solidFill>
            <a:prstDash val="solid"/>
          </a:ln>
        </p:spPr>
      </p:sp>
      <p:pic>
        <p:nvPicPr>
          <p:cNvPr id="17" name="Image 3" descr="Users">    </p:cNvPr>
          <p:cNvPicPr>
            <a:picLocks noChangeAspect="1"/>
          </p:cNvPicPr>
          <p:nvPr/>
        </p:nvPicPr>
        <p:blipFill>
          <a:blip r:embed="rId4"/>
          <a:srcRect l="0" r="0" t="0" b="0"/>
          <a:stretch/>
        </p:blipFill>
        <p:spPr>
          <a:xfrm>
            <a:off x="7453610" y="2170410"/>
            <a:ext cx="304800" cy="304800"/>
          </a:xfrm>
          <a:prstGeom prst="rect">
            <a:avLst/>
          </a:prstGeom>
        </p:spPr>
      </p:pic>
      <p:sp>
        <p:nvSpPr>
          <p:cNvPr id="18" name="Text 12"/>
          <p:cNvSpPr/>
          <p:nvPr/>
        </p:nvSpPr>
        <p:spPr>
          <a:xfrm>
            <a:off x="7453610" y="2576810"/>
            <a:ext cx="1623070" cy="288280"/>
          </a:xfrm>
          <a:prstGeom prst="rect">
            <a:avLst/>
          </a:prstGeom>
          <a:noFill/>
          <a:ln/>
        </p:spPr>
        <p:txBody>
          <a:bodyPr wrap="square" lIns="0" tIns="0" rIns="0" bIns="0" rtlCol="0" anchor="t">
            <a:normAutofit/>
          </a:bodyPr>
          <a:lstStyle/>
          <a:p>
            <a:pPr algn="l" indent="0" marL="0">
              <a:lnSpc>
                <a:spcPts val="2070"/>
              </a:lnSpc>
              <a:buNone/>
            </a:pPr>
            <a:r>
              <a:rPr lang="en-US" sz="1800" b="1" dirty="0">
                <a:solidFill>
                  <a:srgbClr val="0D1A2B"/>
                </a:solidFill>
                <a:latin typeface="Archivo" pitchFamily="34" charset="0"/>
                <a:ea typeface="Archivo" pitchFamily="34" charset="-122"/>
                <a:cs typeface="Archivo" pitchFamily="34" charset="-120"/>
              </a:rPr>
              <a:t>Worker</a:t>
            </a:r>
            <a:endParaRPr lang="en-US" sz="1800" dirty="0"/>
          </a:p>
        </p:txBody>
      </p:sp>
      <p:sp>
        <p:nvSpPr>
          <p:cNvPr id="19" name="Text 13"/>
          <p:cNvSpPr/>
          <p:nvPr/>
        </p:nvSpPr>
        <p:spPr>
          <a:xfrm>
            <a:off x="7453610" y="2941290"/>
            <a:ext cx="1623070" cy="118105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Hindi or English app: attendance with GPS, earnings, slips, advance and leave.</a:t>
            </a:r>
            <a:endParaRPr lang="en-US" sz="1300" dirty="0"/>
          </a:p>
        </p:txBody>
      </p:sp>
      <p:sp>
        <p:nvSpPr>
          <p:cNvPr id="20" name="Shape 14"/>
          <p:cNvSpPr/>
          <p:nvPr/>
        </p:nvSpPr>
        <p:spPr>
          <a:xfrm>
            <a:off x="9391005" y="1964035"/>
            <a:ext cx="1985020" cy="2557711"/>
          </a:xfrm>
          <a:prstGeom prst="roundRect">
            <a:avLst>
              <a:gd name="adj" fmla="val 4958"/>
            </a:avLst>
          </a:prstGeom>
          <a:solidFill>
            <a:srgbClr val="FCFDFE"/>
          </a:solidFill>
          <a:ln w="6350">
            <a:solidFill>
              <a:srgbClr val="D5DCE5"/>
            </a:solidFill>
            <a:prstDash val="solid"/>
          </a:ln>
        </p:spPr>
      </p:sp>
      <p:pic>
        <p:nvPicPr>
          <p:cNvPr id="21" name="Image 4" descr="Link">    </p:cNvPr>
          <p:cNvPicPr>
            <a:picLocks noChangeAspect="1"/>
          </p:cNvPicPr>
          <p:nvPr/>
        </p:nvPicPr>
        <p:blipFill>
          <a:blip r:embed="rId5"/>
          <a:srcRect l="0" r="0" t="0" b="0"/>
          <a:stretch/>
        </p:blipFill>
        <p:spPr>
          <a:xfrm>
            <a:off x="9597380" y="2170410"/>
            <a:ext cx="304800" cy="304800"/>
          </a:xfrm>
          <a:prstGeom prst="rect">
            <a:avLst/>
          </a:prstGeom>
        </p:spPr>
      </p:pic>
      <p:sp>
        <p:nvSpPr>
          <p:cNvPr id="22" name="Text 15"/>
          <p:cNvSpPr/>
          <p:nvPr/>
        </p:nvSpPr>
        <p:spPr>
          <a:xfrm>
            <a:off x="9597380" y="2576810"/>
            <a:ext cx="1623070" cy="551160"/>
          </a:xfrm>
          <a:prstGeom prst="rect">
            <a:avLst/>
          </a:prstGeom>
          <a:noFill/>
          <a:ln/>
        </p:spPr>
        <p:txBody>
          <a:bodyPr wrap="square" lIns="0" tIns="0" rIns="0" bIns="0" rtlCol="0" anchor="t">
            <a:normAutofit/>
          </a:bodyPr>
          <a:lstStyle/>
          <a:p>
            <a:pPr algn="l" indent="0" marL="0">
              <a:lnSpc>
                <a:spcPts val="2070"/>
              </a:lnSpc>
              <a:buNone/>
            </a:pPr>
            <a:r>
              <a:rPr lang="en-US" sz="1800" b="1" dirty="0">
                <a:solidFill>
                  <a:srgbClr val="0D1A2B"/>
                </a:solidFill>
                <a:latin typeface="Archivo" pitchFamily="34" charset="0"/>
                <a:ea typeface="Archivo" pitchFamily="34" charset="-122"/>
                <a:cs typeface="Archivo" pitchFamily="34" charset="-120"/>
              </a:rPr>
              <a:t>Supplier (thekedar)</a:t>
            </a:r>
            <a:endParaRPr lang="en-US" sz="1800" dirty="0"/>
          </a:p>
        </p:txBody>
      </p:sp>
      <p:sp>
        <p:nvSpPr>
          <p:cNvPr id="23" name="Text 16"/>
          <p:cNvSpPr/>
          <p:nvPr/>
        </p:nvSpPr>
        <p:spPr>
          <a:xfrm>
            <a:off x="9597380" y="3204170"/>
            <a:ext cx="1623070"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Own workers, their attendance and the commission for the month.</a:t>
            </a:r>
            <a:endParaRPr lang="en-US" sz="1300" dirty="0"/>
          </a:p>
        </p:txBody>
      </p:sp>
      <p:sp>
        <p:nvSpPr>
          <p:cNvPr id="24" name="Text 17"/>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25" name="Text 1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46055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DASHBOARD</a:t>
            </a:r>
            <a:endParaRPr lang="en-US" sz="1200" dirty="0"/>
          </a:p>
        </p:txBody>
      </p:sp>
      <p:sp>
        <p:nvSpPr>
          <p:cNvPr id="3" name="Text 1"/>
          <p:cNvSpPr/>
          <p:nvPr>
            <p:ph type="title"/>
          </p:nvPr>
        </p:nvSpPr>
        <p:spPr>
          <a:xfrm>
            <a:off x="812800" y="182627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Every site, every rupee, one screen</a:t>
            </a:r>
            <a:endParaRPr lang="en-US" sz="3200" dirty="0"/>
          </a:p>
        </p:txBody>
      </p:sp>
      <p:sp>
        <p:nvSpPr>
          <p:cNvPr id="4" name="Text 2"/>
          <p:cNvSpPr/>
          <p:nvPr/>
        </p:nvSpPr>
        <p:spPr>
          <a:xfrm>
            <a:off x="812800" y="287273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Subah khola, sab saamne</a:t>
            </a:r>
            <a:endParaRPr lang="en-US" sz="1800" dirty="0"/>
          </a:p>
        </p:txBody>
      </p:sp>
      <p:sp>
        <p:nvSpPr>
          <p:cNvPr id="5" name="Text 3"/>
          <p:cNvSpPr/>
          <p:nvPr/>
        </p:nvSpPr>
        <p:spPr>
          <a:xfrm>
            <a:off x="910844" y="3345160"/>
            <a:ext cx="3818636" cy="187444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Needs attention: approvals waiting, sheets not filled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Salary owed to workers today, advances to recover</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Today’s attendance by site, workers on leave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Gate passes expired or expiring in 30 days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Quick actions, and approval alerts on your phone</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Admin dashboard: needs attention, liabilities, today’s attendance and quick actions">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56850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01 · WORKFORCE</a:t>
            </a:r>
            <a:endParaRPr lang="en-US" sz="1200" dirty="0"/>
          </a:p>
        </p:txBody>
      </p:sp>
      <p:sp>
        <p:nvSpPr>
          <p:cNvPr id="3" name="Text 1"/>
          <p:cNvSpPr/>
          <p:nvPr>
            <p:ph type="title"/>
          </p:nvPr>
        </p:nvSpPr>
        <p:spPr>
          <a:xfrm>
            <a:off x="812800" y="1934220"/>
            <a:ext cx="3924300"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Workers and KYC</a:t>
            </a:r>
            <a:endParaRPr lang="en-US" sz="3200" dirty="0"/>
          </a:p>
        </p:txBody>
      </p:sp>
      <p:sp>
        <p:nvSpPr>
          <p:cNvPr id="4" name="Text 2"/>
          <p:cNvSpPr/>
          <p:nvPr/>
        </p:nvSpPr>
        <p:spPr>
          <a:xfrm>
            <a:off x="812800" y="253365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Har worker ka poora record</a:t>
            </a:r>
            <a:endParaRPr lang="en-US" sz="1800" dirty="0"/>
          </a:p>
        </p:txBody>
      </p:sp>
      <p:sp>
        <p:nvSpPr>
          <p:cNvPr id="5" name="Text 3"/>
          <p:cNvSpPr/>
          <p:nvPr/>
        </p:nvSpPr>
        <p:spPr>
          <a:xfrm>
            <a:off x="910844" y="3006080"/>
            <a:ext cx="3818636" cy="210557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Aadhaar stored encrypted, shown masked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Bank check: IFSC gives bank and branch, verified tick</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UAN, ESIC, family, nominee, documents, police verification</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Supervisor adds a worker, Admin approves before payroll</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KYC completeness and gate pass validity</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Exit with Form XIII details</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Workers list with KYC status, site and supplier">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12147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02 · WORKFORCE</a:t>
            </a:r>
            <a:endParaRPr lang="en-US" sz="1200" dirty="0"/>
          </a:p>
        </p:txBody>
      </p:sp>
      <p:sp>
        <p:nvSpPr>
          <p:cNvPr id="3" name="Text 1"/>
          <p:cNvSpPr/>
          <p:nvPr>
            <p:ph type="title"/>
          </p:nvPr>
        </p:nvSpPr>
        <p:spPr>
          <a:xfrm>
            <a:off x="812800" y="1487190"/>
            <a:ext cx="3924300" cy="136649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Bring your workers from Excel</a:t>
            </a:r>
            <a:endParaRPr lang="en-US" sz="3200" dirty="0"/>
          </a:p>
        </p:txBody>
      </p:sp>
      <p:sp>
        <p:nvSpPr>
          <p:cNvPr id="4" name="Text 2"/>
          <p:cNvSpPr/>
          <p:nvPr/>
        </p:nvSpPr>
        <p:spPr>
          <a:xfrm>
            <a:off x="812800" y="298068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Purana Excel, naya system</a:t>
            </a:r>
            <a:endParaRPr lang="en-US" sz="1800" dirty="0"/>
          </a:p>
        </p:txBody>
      </p:sp>
      <p:sp>
        <p:nvSpPr>
          <p:cNvPr id="5" name="Text 3"/>
          <p:cNvSpPr/>
          <p:nvPr/>
        </p:nvSpPr>
        <p:spPr>
          <a:xfrm>
            <a:off x="910844" y="3453110"/>
            <a:ext cx="3818636" cy="210557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Our template has drop-downs and date checks in every cell</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Every row is checked before anything is saved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Clear errors per row: missing fields, wrong dates, repeated Aadhaar</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Good rows go in; fix the rest and upload again</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Up to 1,000 workers per file</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Excel import preview with row-by-row checks">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45295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03 · WORKFORCE</a:t>
            </a:r>
            <a:endParaRPr lang="en-US" sz="1200" dirty="0"/>
          </a:p>
        </p:txBody>
      </p:sp>
      <p:sp>
        <p:nvSpPr>
          <p:cNvPr id="3" name="Text 1"/>
          <p:cNvSpPr/>
          <p:nvPr>
            <p:ph type="title"/>
          </p:nvPr>
        </p:nvSpPr>
        <p:spPr>
          <a:xfrm>
            <a:off x="812800" y="1818680"/>
            <a:ext cx="4216400"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Attendance (hazri)</a:t>
            </a:r>
            <a:endParaRPr lang="en-US" sz="3200" dirty="0"/>
          </a:p>
        </p:txBody>
      </p:sp>
      <p:sp>
        <p:nvSpPr>
          <p:cNvPr id="4" name="Text 2"/>
          <p:cNvSpPr/>
          <p:nvPr/>
        </p:nvSpPr>
        <p:spPr>
          <a:xfrm>
            <a:off x="812800" y="241811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Sheet, app aur GPS — teeno</a:t>
            </a:r>
            <a:endParaRPr lang="en-US" sz="1800" dirty="0"/>
          </a:p>
        </p:txBody>
      </p:sp>
      <p:sp>
        <p:nvSpPr>
          <p:cNvPr id="5" name="Text 3"/>
          <p:cNvSpPr/>
          <p:nvPr/>
        </p:nvSpPr>
        <p:spPr>
          <a:xfrm>
            <a:off x="910844" y="2890540"/>
            <a:ext cx="3818636" cy="233670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Site-wise monthly sheet: P, ½, 1½, 2 and OT hours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Weekly off, paid holidays with the sandwich rule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Leave requests from workers, approved in the app</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Submit, verify, lock — every change kept with a reason</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Daily view, worker-wise calendar, Excel summary</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Monthly attendance sheet for a site with P, half day and OT">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1A2B"/>
        </a:solidFill>
      </p:bgPr>
    </p:bg>
    <p:spTree>
      <p:nvGrpSpPr>
        <p:cNvPr id="1" name=""/>
        <p:cNvGrpSpPr/>
        <p:nvPr/>
      </p:nvGrpSpPr>
      <p:grpSpPr>
        <a:xfrm>
          <a:off x="0" y="0"/>
          <a:ext cx="0" cy="0"/>
          <a:chOff x="0" y="0"/>
          <a:chExt cx="0" cy="0"/>
        </a:xfrm>
      </p:grpSpPr>
      <p:sp>
        <p:nvSpPr>
          <p:cNvPr id="2" name="Text 0"/>
          <p:cNvSpPr/>
          <p:nvPr/>
        </p:nvSpPr>
        <p:spPr>
          <a:xfrm>
            <a:off x="812800" y="180727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B98A9"/>
                </a:solidFill>
                <a:latin typeface="Inter" pitchFamily="34" charset="0"/>
                <a:ea typeface="Inter" pitchFamily="34" charset="-122"/>
                <a:cs typeface="Inter" pitchFamily="34" charset="-120"/>
              </a:rPr>
              <a:t>MODULE 04 · WORKFORCE</a:t>
            </a:r>
            <a:endParaRPr lang="en-US" sz="1200" dirty="0"/>
          </a:p>
        </p:txBody>
      </p:sp>
      <p:sp>
        <p:nvSpPr>
          <p:cNvPr id="3" name="Text 1"/>
          <p:cNvSpPr/>
          <p:nvPr>
            <p:ph type="title"/>
          </p:nvPr>
        </p:nvSpPr>
        <p:spPr>
          <a:xfrm>
            <a:off x="812800" y="217299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8FAFC"/>
                </a:solidFill>
                <a:latin typeface="Archivo" pitchFamily="34" charset="0"/>
                <a:ea typeface="Archivo" pitchFamily="34" charset="-122"/>
                <a:cs typeface="Archivo" pitchFamily="34" charset="-120"/>
              </a:rPr>
              <a:t>GPS attendance from the phone</a:t>
            </a:r>
            <a:endParaRPr lang="en-US" sz="3200" dirty="0"/>
          </a:p>
        </p:txBody>
      </p:sp>
      <p:sp>
        <p:nvSpPr>
          <p:cNvPr id="4" name="Text 2"/>
          <p:cNvSpPr/>
          <p:nvPr/>
        </p:nvSpPr>
        <p:spPr>
          <a:xfrm>
            <a:off x="812800" y="321945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Worker lagaye, supervisor maane</a:t>
            </a:r>
            <a:endParaRPr lang="en-US" sz="1800" dirty="0"/>
          </a:p>
        </p:txBody>
      </p:sp>
      <p:sp>
        <p:nvSpPr>
          <p:cNvPr id="5" name="Text 3"/>
          <p:cNvSpPr/>
          <p:nvPr/>
        </p:nvSpPr>
        <p:spPr>
          <a:xfrm>
            <a:off x="910844" y="3691880"/>
            <a:ext cx="3818636" cy="1181050"/>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Worker marks attendance with the phone’s location</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Supervisor approves or rejects from one list</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Approved days count in the monthly sheet</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No phone? The supervisor’s sheet is enough</a:t>
            </a:r>
            <a:endParaRPr lang="en-US" sz="1300" dirty="0"/>
          </a:p>
        </p:txBody>
      </p:sp>
      <p:pic>
        <p:nvPicPr>
          <p:cNvPr id="6" name="Image 0" descr="Worker app attendance screen in Hindi with location">    </p:cNvPr>
          <p:cNvPicPr>
            <a:picLocks noChangeAspect="1"/>
          </p:cNvPicPr>
          <p:nvPr/>
        </p:nvPicPr>
        <p:blipFill>
          <a:blip r:embed="rId1"/>
          <a:srcRect l="1066" r="1066" t="0" b="0"/>
          <a:stretch/>
        </p:blipFill>
        <p:spPr>
          <a:xfrm>
            <a:off x="5067300" y="1333500"/>
            <a:ext cx="1803400" cy="3987800"/>
          </a:xfrm>
          <a:prstGeom prst="roundRect">
            <a:avLst>
              <a:gd name="adj" fmla="val 7746"/>
            </a:avLst>
          </a:prstGeom>
          <a:effectLst>
            <a:outerShdw sx="100000" sy="100000" kx="0" ky="0" algn="bl" rotWithShape="0" blurRad="406400" dist="152400" dir="5400000">
              <a:srgbClr val="000000">
                <a:alpha val="45000"/>
              </a:srgbClr>
            </a:outerShdw>
          </a:effectLst>
        </p:spPr>
      </p:pic>
      <p:sp>
        <p:nvSpPr>
          <p:cNvPr id="7" name="Shape 4"/>
          <p:cNvSpPr/>
          <p:nvPr/>
        </p:nvSpPr>
        <p:spPr>
          <a:xfrm>
            <a:off x="5048250" y="1314450"/>
            <a:ext cx="1841500" cy="4025900"/>
          </a:xfrm>
          <a:prstGeom prst="roundRect">
            <a:avLst>
              <a:gd name="adj" fmla="val 8621"/>
            </a:avLst>
          </a:prstGeom>
          <a:noFill/>
          <a:ln w="38100">
            <a:solidFill>
              <a:srgbClr val="16273D"/>
            </a:solidFill>
            <a:prstDash val="solid"/>
          </a:ln>
        </p:spPr>
      </p:sp>
      <p:sp>
        <p:nvSpPr>
          <p:cNvPr id="8" name="Shape 5"/>
          <p:cNvSpPr/>
          <p:nvPr/>
        </p:nvSpPr>
        <p:spPr>
          <a:xfrm>
            <a:off x="7112000" y="1993900"/>
            <a:ext cx="4267200" cy="2667000"/>
          </a:xfrm>
          <a:prstGeom prst="roundRect">
            <a:avLst>
              <a:gd name="adj" fmla="val 3810"/>
            </a:avLst>
          </a:prstGeom>
          <a:solidFill>
            <a:srgbClr val="FCFDFE"/>
          </a:solidFill>
          <a:ln/>
          <a:effectLst>
            <a:outerShdw sx="100000" sy="100000" kx="0" ky="0" algn="bl" rotWithShape="0" blurRad="406400" dist="152400" dir="5400000">
              <a:srgbClr val="000000">
                <a:alpha val="45000"/>
              </a:srgbClr>
            </a:outerShdw>
          </a:effectLst>
        </p:spPr>
      </p:sp>
      <p:pic>
        <p:nvPicPr>
          <p:cNvPr id="9" name="Image 1" descr="App attendance requests waiting for supervisor approval">    </p:cNvPr>
          <p:cNvPicPr>
            <a:picLocks noChangeAspect="1"/>
          </p:cNvPicPr>
          <p:nvPr/>
        </p:nvPicPr>
        <p:blipFill>
          <a:blip r:embed="rId2"/>
          <a:srcRect l="-90" r="-90" t="0" b="0"/>
          <a:stretch/>
        </p:blipFill>
        <p:spPr>
          <a:xfrm>
            <a:off x="7118350" y="2000250"/>
            <a:ext cx="4254500" cy="2654300"/>
          </a:xfrm>
          <a:prstGeom prst="roundRect">
            <a:avLst>
              <a:gd name="adj" fmla="val 3589"/>
            </a:avLst>
          </a:prstGeom>
        </p:spPr>
      </p:pic>
      <p:sp>
        <p:nvSpPr>
          <p:cNvPr id="10" name="Shape 6"/>
          <p:cNvSpPr/>
          <p:nvPr/>
        </p:nvSpPr>
        <p:spPr>
          <a:xfrm>
            <a:off x="7115175" y="1997075"/>
            <a:ext cx="4260850" cy="2660650"/>
          </a:xfrm>
          <a:prstGeom prst="roundRect">
            <a:avLst>
              <a:gd name="adj" fmla="val 3699"/>
            </a:avLst>
          </a:prstGeom>
          <a:noFill/>
          <a:ln w="6350">
            <a:solidFill>
              <a:srgbClr val="3A4659"/>
            </a:solidFill>
            <a:prstDash val="solid"/>
          </a:ln>
        </p:spPr>
      </p:sp>
      <p:sp>
        <p:nvSpPr>
          <p:cNvPr id="11" name="Text 7"/>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B98A9"/>
                </a:solidFill>
                <a:latin typeface="Inter" pitchFamily="34" charset="0"/>
                <a:ea typeface="Inter" pitchFamily="34" charset="-122"/>
                <a:cs typeface="Inter" pitchFamily="34" charset="-120"/>
              </a:rPr>
              <a:t>ThekaFlow · thekaflow.com</a:t>
            </a:r>
            <a:endParaRPr lang="en-US" sz="1200" dirty="0"/>
          </a:p>
        </p:txBody>
      </p:sp>
      <p:sp>
        <p:nvSpPr>
          <p:cNvPr id="12"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B98A9"/>
                </a:solidFill>
                <a:latin typeface="Inter" pitchFamily="34" charset="0"/>
                <a:ea typeface="Inter" pitchFamily="34" charset="-122"/>
                <a:cs typeface="Inter"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1A2B"/>
        </a:solidFill>
      </p:bgPr>
    </p:bg>
    <p:spTree>
      <p:nvGrpSpPr>
        <p:cNvPr id="1" name=""/>
        <p:cNvGrpSpPr/>
        <p:nvPr/>
      </p:nvGrpSpPr>
      <p:grpSpPr>
        <a:xfrm>
          <a:off x="0" y="0"/>
          <a:ext cx="0" cy="0"/>
          <a:chOff x="0" y="0"/>
          <a:chExt cx="0" cy="0"/>
        </a:xfrm>
      </p:grpSpPr>
      <p:sp>
        <p:nvSpPr>
          <p:cNvPr id="2" name="Text 0"/>
          <p:cNvSpPr/>
          <p:nvPr/>
        </p:nvSpPr>
        <p:spPr>
          <a:xfrm>
            <a:off x="812800" y="169168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B98A9"/>
                </a:solidFill>
                <a:latin typeface="Inter" pitchFamily="34" charset="0"/>
                <a:ea typeface="Inter" pitchFamily="34" charset="-122"/>
                <a:cs typeface="Inter" pitchFamily="34" charset="-120"/>
              </a:rPr>
              <a:t>MODULE 05 · WORKER APP</a:t>
            </a:r>
            <a:endParaRPr lang="en-US" sz="1200" dirty="0"/>
          </a:p>
        </p:txBody>
      </p:sp>
      <p:sp>
        <p:nvSpPr>
          <p:cNvPr id="3" name="Text 1"/>
          <p:cNvSpPr/>
          <p:nvPr>
            <p:ph type="title"/>
          </p:nvPr>
        </p:nvSpPr>
        <p:spPr>
          <a:xfrm>
            <a:off x="812800" y="205740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8FAFC"/>
                </a:solidFill>
                <a:latin typeface="Archivo" pitchFamily="34" charset="0"/>
                <a:ea typeface="Archivo" pitchFamily="34" charset="-122"/>
                <a:cs typeface="Archivo" pitchFamily="34" charset="-120"/>
              </a:rPr>
              <a:t>The worker’s own app, in Hindi</a:t>
            </a:r>
            <a:endParaRPr lang="en-US" sz="3200" dirty="0"/>
          </a:p>
        </p:txBody>
      </p:sp>
      <p:sp>
        <p:nvSpPr>
          <p:cNvPr id="4" name="Text 2"/>
          <p:cNvSpPr/>
          <p:nvPr/>
        </p:nvSpPr>
        <p:spPr>
          <a:xfrm>
            <a:off x="812800" y="310386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Apni kamai, apne phone par</a:t>
            </a:r>
            <a:endParaRPr lang="en-US" sz="1800" dirty="0"/>
          </a:p>
        </p:txBody>
      </p:sp>
      <p:sp>
        <p:nvSpPr>
          <p:cNvPr id="5" name="Text 3"/>
          <p:cNvSpPr/>
          <p:nvPr/>
        </p:nvSpPr>
        <p:spPr>
          <a:xfrm>
            <a:off x="910844" y="3576290"/>
            <a:ext cx="3818636" cy="1412180"/>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Login with employee code and date of birth</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Earnings till today, salary slips with UTR</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Ask for an advance or leave, raise a salary query</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Hindi or English in one tap, large text option</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Installs from the browser like an app</a:t>
            </a:r>
            <a:endParaRPr lang="en-US" sz="1300" dirty="0"/>
          </a:p>
        </p:txBody>
      </p:sp>
      <p:pic>
        <p:nvPicPr>
          <p:cNvPr id="6" name="Image 0" descr="Worker app home in Hindi showing earnings till today">    </p:cNvPr>
          <p:cNvPicPr>
            <a:picLocks noChangeAspect="1"/>
          </p:cNvPicPr>
          <p:nvPr/>
        </p:nvPicPr>
        <p:blipFill>
          <a:blip r:embed="rId1"/>
          <a:srcRect l="1066" r="1066" t="0" b="0"/>
          <a:stretch/>
        </p:blipFill>
        <p:spPr>
          <a:xfrm>
            <a:off x="5067300" y="1333500"/>
            <a:ext cx="1803400" cy="3987800"/>
          </a:xfrm>
          <a:prstGeom prst="roundRect">
            <a:avLst>
              <a:gd name="adj" fmla="val 7746"/>
            </a:avLst>
          </a:prstGeom>
          <a:effectLst>
            <a:outerShdw sx="100000" sy="100000" kx="0" ky="0" algn="bl" rotWithShape="0" blurRad="406400" dist="152400" dir="5400000">
              <a:srgbClr val="000000">
                <a:alpha val="45000"/>
              </a:srgbClr>
            </a:outerShdw>
          </a:effectLst>
        </p:spPr>
      </p:pic>
      <p:sp>
        <p:nvSpPr>
          <p:cNvPr id="7" name="Shape 4"/>
          <p:cNvSpPr/>
          <p:nvPr/>
        </p:nvSpPr>
        <p:spPr>
          <a:xfrm>
            <a:off x="5048250" y="1314450"/>
            <a:ext cx="1841500" cy="4025900"/>
          </a:xfrm>
          <a:prstGeom prst="roundRect">
            <a:avLst>
              <a:gd name="adj" fmla="val 8621"/>
            </a:avLst>
          </a:prstGeom>
          <a:noFill/>
          <a:ln w="38100">
            <a:solidFill>
              <a:srgbClr val="16273D"/>
            </a:solidFill>
            <a:prstDash val="solid"/>
          </a:ln>
        </p:spPr>
      </p:sp>
      <p:pic>
        <p:nvPicPr>
          <p:cNvPr id="8" name="Image 1" descr="Salary slip in Hindi with UTR">    </p:cNvPr>
          <p:cNvPicPr>
            <a:picLocks noChangeAspect="1"/>
          </p:cNvPicPr>
          <p:nvPr/>
        </p:nvPicPr>
        <p:blipFill>
          <a:blip r:embed="rId2"/>
          <a:srcRect l="1066" r="1066" t="0" b="0"/>
          <a:stretch/>
        </p:blipFill>
        <p:spPr>
          <a:xfrm>
            <a:off x="7150100" y="1333500"/>
            <a:ext cx="1803400" cy="3987800"/>
          </a:xfrm>
          <a:prstGeom prst="roundRect">
            <a:avLst>
              <a:gd name="adj" fmla="val 7746"/>
            </a:avLst>
          </a:prstGeom>
          <a:effectLst>
            <a:outerShdw sx="100000" sy="100000" kx="0" ky="0" algn="bl" rotWithShape="0" blurRad="406400" dist="152400" dir="5400000">
              <a:srgbClr val="000000">
                <a:alpha val="45000"/>
              </a:srgbClr>
            </a:outerShdw>
          </a:effectLst>
        </p:spPr>
      </p:pic>
      <p:sp>
        <p:nvSpPr>
          <p:cNvPr id="9" name="Shape 5"/>
          <p:cNvSpPr/>
          <p:nvPr/>
        </p:nvSpPr>
        <p:spPr>
          <a:xfrm>
            <a:off x="7131050" y="1314450"/>
            <a:ext cx="1841500" cy="4025900"/>
          </a:xfrm>
          <a:prstGeom prst="roundRect">
            <a:avLst>
              <a:gd name="adj" fmla="val 8621"/>
            </a:avLst>
          </a:prstGeom>
          <a:noFill/>
          <a:ln w="38100">
            <a:solidFill>
              <a:srgbClr val="16273D"/>
            </a:solidFill>
            <a:prstDash val="solid"/>
          </a:ln>
        </p:spPr>
      </p:sp>
      <p:pic>
        <p:nvPicPr>
          <p:cNvPr id="10" name="Image 2" descr="Advance request screen in Hindi">    </p:cNvPr>
          <p:cNvPicPr>
            <a:picLocks noChangeAspect="1"/>
          </p:cNvPicPr>
          <p:nvPr/>
        </p:nvPicPr>
        <p:blipFill>
          <a:blip r:embed="rId3"/>
          <a:srcRect l="1066" r="1066" t="0" b="0"/>
          <a:stretch/>
        </p:blipFill>
        <p:spPr>
          <a:xfrm>
            <a:off x="9232900" y="1333500"/>
            <a:ext cx="1803400" cy="3987800"/>
          </a:xfrm>
          <a:prstGeom prst="roundRect">
            <a:avLst>
              <a:gd name="adj" fmla="val 7746"/>
            </a:avLst>
          </a:prstGeom>
          <a:effectLst>
            <a:outerShdw sx="100000" sy="100000" kx="0" ky="0" algn="bl" rotWithShape="0" blurRad="406400" dist="152400" dir="5400000">
              <a:srgbClr val="000000">
                <a:alpha val="45000"/>
              </a:srgbClr>
            </a:outerShdw>
          </a:effectLst>
        </p:spPr>
      </p:pic>
      <p:sp>
        <p:nvSpPr>
          <p:cNvPr id="11" name="Shape 6"/>
          <p:cNvSpPr/>
          <p:nvPr/>
        </p:nvSpPr>
        <p:spPr>
          <a:xfrm>
            <a:off x="9213850" y="1314450"/>
            <a:ext cx="1841500" cy="4025900"/>
          </a:xfrm>
          <a:prstGeom prst="roundRect">
            <a:avLst>
              <a:gd name="adj" fmla="val 8621"/>
            </a:avLst>
          </a:prstGeom>
          <a:noFill/>
          <a:ln w="38100">
            <a:solidFill>
              <a:srgbClr val="16273D"/>
            </a:solidFill>
            <a:prstDash val="solid"/>
          </a:ln>
        </p:spPr>
      </p:sp>
      <p:sp>
        <p:nvSpPr>
          <p:cNvPr id="12" name="Text 7"/>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B98A9"/>
                </a:solidFill>
                <a:latin typeface="Inter" pitchFamily="34" charset="0"/>
                <a:ea typeface="Inter" pitchFamily="34" charset="-122"/>
                <a:cs typeface="Inter" pitchFamily="34" charset="-120"/>
              </a:rPr>
              <a:t>ThekaFlow · thekaflow.com</a:t>
            </a:r>
            <a:endParaRPr lang="en-US" sz="1200" dirty="0"/>
          </a:p>
        </p:txBody>
      </p:sp>
      <p:sp>
        <p:nvSpPr>
          <p:cNvPr id="13"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B98A9"/>
                </a:solidFill>
                <a:latin typeface="Inter" pitchFamily="34" charset="0"/>
                <a:ea typeface="Inter" pitchFamily="34" charset="-122"/>
                <a:cs typeface="Inter"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22942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06 · PAYMENTS</a:t>
            </a:r>
            <a:endParaRPr lang="en-US" sz="1200" dirty="0"/>
          </a:p>
        </p:txBody>
      </p:sp>
      <p:sp>
        <p:nvSpPr>
          <p:cNvPr id="3" name="Text 1"/>
          <p:cNvSpPr/>
          <p:nvPr>
            <p:ph type="title"/>
          </p:nvPr>
        </p:nvSpPr>
        <p:spPr>
          <a:xfrm>
            <a:off x="812800" y="159514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Payroll, PF / ESI and slips</a:t>
            </a:r>
            <a:endParaRPr lang="en-US" sz="3200" dirty="0"/>
          </a:p>
        </p:txBody>
      </p:sp>
      <p:sp>
        <p:nvSpPr>
          <p:cNvPr id="4" name="Text 2"/>
          <p:cNvSpPr/>
          <p:nvPr/>
        </p:nvSpPr>
        <p:spPr>
          <a:xfrm>
            <a:off x="812800" y="264160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Hazri se salary apne aap</a:t>
            </a:r>
            <a:endParaRPr lang="en-US" sz="1800" dirty="0"/>
          </a:p>
        </p:txBody>
      </p:sp>
      <p:sp>
        <p:nvSpPr>
          <p:cNvPr id="5" name="Text 3"/>
          <p:cNvSpPr/>
          <p:nvPr/>
        </p:nvSpPr>
        <p:spPr>
          <a:xfrm>
            <a:off x="910844" y="3114030"/>
            <a:ext cx="3818636" cy="233670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Day rate from monthly salary ÷ 26, 28 or 30; OT 1X or 2X</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PF 12% of Basic with the cap, deducted or on top; ESI 0.75%</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Advances recovered, never more than earned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Warnings: no bank, pending approval, unpaid advance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Approve, then slips go to workers; site-wise salary view</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Payroll for the month with wages, OT, PF, ESI and net pay per worker">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46055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07 · PAYMENTS</a:t>
            </a:r>
            <a:endParaRPr lang="en-US" sz="1200" dirty="0"/>
          </a:p>
        </p:txBody>
      </p:sp>
      <p:sp>
        <p:nvSpPr>
          <p:cNvPr id="3" name="Text 1"/>
          <p:cNvSpPr/>
          <p:nvPr>
            <p:ph type="title"/>
          </p:nvPr>
        </p:nvSpPr>
        <p:spPr>
          <a:xfrm>
            <a:off x="812800" y="182627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Advances with 2-level approval</a:t>
            </a:r>
            <a:endParaRPr lang="en-US" sz="3200" dirty="0"/>
          </a:p>
        </p:txBody>
      </p:sp>
      <p:sp>
        <p:nvSpPr>
          <p:cNvPr id="4" name="Text 2"/>
          <p:cNvSpPr/>
          <p:nvPr/>
        </p:nvSpPr>
        <p:spPr>
          <a:xfrm>
            <a:off x="812800" y="287273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Advance ka poora hisaab</a:t>
            </a:r>
            <a:endParaRPr lang="en-US" sz="1800" dirty="0"/>
          </a:p>
        </p:txBody>
      </p:sp>
      <p:sp>
        <p:nvSpPr>
          <p:cNvPr id="5" name="Text 3"/>
          <p:cNvSpPr/>
          <p:nvPr/>
        </p:nvSpPr>
        <p:spPr>
          <a:xfrm>
            <a:off x="910844" y="3345160"/>
            <a:ext cx="3818636" cy="187444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Worker asks in the app, Supervisor approves, Admin locks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Limit = earned till today; above it only with a reason</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Paid through the bank file, or cash from the site fund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Recovered from salary automatically</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Full timeline for every advance</a:t>
            </a:r>
            <a:endParaRPr lang="en-US" sz="1300" dirty="0"/>
          </a:p>
        </p:txBody>
      </p:sp>
      <p:sp>
        <p:nvSpPr>
          <p:cNvPr id="6" name="Shape 4"/>
          <p:cNvSpPr/>
          <p:nvPr/>
        </p:nvSpPr>
        <p:spPr>
          <a:xfrm>
            <a:off x="5029200" y="1993900"/>
            <a:ext cx="4267200" cy="2667000"/>
          </a:xfrm>
          <a:prstGeom prst="roundRect">
            <a:avLst>
              <a:gd name="adj" fmla="val 381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Advances list with status from request to paid">    </p:cNvPr>
          <p:cNvPicPr>
            <a:picLocks noChangeAspect="1"/>
          </p:cNvPicPr>
          <p:nvPr/>
        </p:nvPicPr>
        <p:blipFill>
          <a:blip r:embed="rId1"/>
          <a:srcRect l="-90" r="-90" t="0" b="0"/>
          <a:stretch/>
        </p:blipFill>
        <p:spPr>
          <a:xfrm>
            <a:off x="5035550" y="2000250"/>
            <a:ext cx="4254500" cy="2654300"/>
          </a:xfrm>
          <a:prstGeom prst="roundRect">
            <a:avLst>
              <a:gd name="adj" fmla="val 3589"/>
            </a:avLst>
          </a:prstGeom>
        </p:spPr>
      </p:pic>
      <p:sp>
        <p:nvSpPr>
          <p:cNvPr id="8" name="Shape 5"/>
          <p:cNvSpPr/>
          <p:nvPr/>
        </p:nvSpPr>
        <p:spPr>
          <a:xfrm>
            <a:off x="5032375" y="1997075"/>
            <a:ext cx="4260850" cy="2660650"/>
          </a:xfrm>
          <a:prstGeom prst="roundRect">
            <a:avLst>
              <a:gd name="adj" fmla="val 3699"/>
            </a:avLst>
          </a:prstGeom>
          <a:noFill/>
          <a:ln w="6350">
            <a:solidFill>
              <a:srgbClr val="D5DCE5"/>
            </a:solidFill>
            <a:prstDash val="solid"/>
          </a:ln>
        </p:spPr>
      </p:sp>
      <p:pic>
        <p:nvPicPr>
          <p:cNvPr id="9" name="Image 1" descr="Worker asking for an advance in the Hindi app">    </p:cNvPr>
          <p:cNvPicPr>
            <a:picLocks noChangeAspect="1"/>
          </p:cNvPicPr>
          <p:nvPr/>
        </p:nvPicPr>
        <p:blipFill>
          <a:blip r:embed="rId2"/>
          <a:srcRect l="1066" r="1066" t="0" b="0"/>
          <a:stretch/>
        </p:blipFill>
        <p:spPr>
          <a:xfrm>
            <a:off x="9537700" y="1333500"/>
            <a:ext cx="1803400" cy="3987800"/>
          </a:xfrm>
          <a:prstGeom prst="roundRect">
            <a:avLst>
              <a:gd name="adj" fmla="val 7746"/>
            </a:avLst>
          </a:prstGeom>
          <a:effectLst>
            <a:outerShdw sx="100000" sy="100000" kx="0" ky="0" algn="bl" rotWithShape="0" blurRad="406400" dist="152400" dir="5400000">
              <a:srgbClr val="0D1A2B">
                <a:alpha val="25000"/>
              </a:srgbClr>
            </a:outerShdw>
          </a:effectLst>
        </p:spPr>
      </p:pic>
      <p:sp>
        <p:nvSpPr>
          <p:cNvPr id="10" name="Shape 6"/>
          <p:cNvSpPr/>
          <p:nvPr/>
        </p:nvSpPr>
        <p:spPr>
          <a:xfrm>
            <a:off x="9518650" y="1314450"/>
            <a:ext cx="1841500" cy="4025900"/>
          </a:xfrm>
          <a:prstGeom prst="roundRect">
            <a:avLst>
              <a:gd name="adj" fmla="val 8621"/>
            </a:avLst>
          </a:prstGeom>
          <a:noFill/>
          <a:ln w="38100">
            <a:solidFill>
              <a:srgbClr val="0D1A2B"/>
            </a:solidFill>
            <a:prstDash val="solid"/>
          </a:ln>
        </p:spPr>
      </p:sp>
      <p:sp>
        <p:nvSpPr>
          <p:cNvPr id="11" name="Text 7"/>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2"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68408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08 · PAYMENTS</a:t>
            </a:r>
            <a:endParaRPr lang="en-US" sz="1200" dirty="0"/>
          </a:p>
        </p:txBody>
      </p:sp>
      <p:sp>
        <p:nvSpPr>
          <p:cNvPr id="3" name="Text 1"/>
          <p:cNvSpPr/>
          <p:nvPr>
            <p:ph type="title"/>
          </p:nvPr>
        </p:nvSpPr>
        <p:spPr>
          <a:xfrm>
            <a:off x="812800" y="2049810"/>
            <a:ext cx="3924300"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Bank file and UTR</a:t>
            </a:r>
            <a:endParaRPr lang="en-US" sz="3200" dirty="0"/>
          </a:p>
        </p:txBody>
      </p:sp>
      <p:sp>
        <p:nvSpPr>
          <p:cNvPr id="4" name="Text 2"/>
          <p:cNvSpPr/>
          <p:nvPr/>
        </p:nvSpPr>
        <p:spPr>
          <a:xfrm>
            <a:off x="812800" y="264924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Bank portal me haath se entry nahi</a:t>
            </a:r>
            <a:endParaRPr lang="en-US" sz="1800" dirty="0"/>
          </a:p>
        </p:txBody>
      </p:sp>
      <p:sp>
        <p:nvSpPr>
          <p:cNvPr id="5" name="Text 3"/>
          <p:cNvSpPr/>
          <p:nvPr/>
        </p:nvSpPr>
        <p:spPr>
          <a:xfrm>
            <a:off x="910844" y="3121670"/>
            <a:ext cx="3818636" cy="187444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Bulk file in your bank’s format: columns and date format</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Same bank as FT, other banks as NEFT or RTGS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Upload the bank’s status PDF or Excel: UTR, paid or failed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Salary and advances marked paid, workers notified</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Bank file and UTR screen with paid and failed rows">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68408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09 · PAYMENTS</a:t>
            </a:r>
            <a:endParaRPr lang="en-US" sz="1200" dirty="0"/>
          </a:p>
        </p:txBody>
      </p:sp>
      <p:sp>
        <p:nvSpPr>
          <p:cNvPr id="3" name="Text 1"/>
          <p:cNvSpPr/>
          <p:nvPr>
            <p:ph type="title"/>
          </p:nvPr>
        </p:nvSpPr>
        <p:spPr>
          <a:xfrm>
            <a:off x="812800" y="2049810"/>
            <a:ext cx="3924300"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Site expense fund</a:t>
            </a:r>
            <a:endParaRPr lang="en-US" sz="3200" dirty="0"/>
          </a:p>
        </p:txBody>
      </p:sp>
      <p:sp>
        <p:nvSpPr>
          <p:cNvPr id="4" name="Text 2"/>
          <p:cNvSpPr/>
          <p:nvPr/>
        </p:nvSpPr>
        <p:spPr>
          <a:xfrm>
            <a:off x="812800" y="264924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Supervisor ka kharcha, bill ke saath</a:t>
            </a:r>
            <a:endParaRPr lang="en-US" sz="1800" dirty="0"/>
          </a:p>
        </p:txBody>
      </p:sp>
      <p:sp>
        <p:nvSpPr>
          <p:cNvPr id="5" name="Text 3"/>
          <p:cNvSpPr/>
          <p:nvPr/>
        </p:nvSpPr>
        <p:spPr>
          <a:xfrm>
            <a:off x="910844" y="3121670"/>
            <a:ext cx="3818636" cy="187444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Fund request, Admin approves, paid by bank file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Expenses by category, with receipt and GST bill photo</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Cash advances to workers, returns, live balance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Wrong entries voided, never deleted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Company expenses for the Admin</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Site expense fund with balance, expenses and bills">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D1A2B"/>
        </a:solidFill>
      </p:bgPr>
    </p:bg>
    <p:spTree>
      <p:nvGrpSpPr>
        <p:cNvPr id="1" name=""/>
        <p:cNvGrpSpPr/>
        <p:nvPr/>
      </p:nvGrpSpPr>
      <p:grpSpPr>
        <a:xfrm>
          <a:off x="0" y="0"/>
          <a:ext cx="0" cy="0"/>
          <a:chOff x="0" y="0"/>
          <a:chExt cx="0" cy="0"/>
        </a:xfrm>
      </p:grpSpPr>
      <p:sp>
        <p:nvSpPr>
          <p:cNvPr id="2" name="Text 0"/>
          <p:cNvSpPr/>
          <p:nvPr/>
        </p:nvSpPr>
        <p:spPr>
          <a:xfrm>
            <a:off x="812800" y="146055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B98A9"/>
                </a:solidFill>
                <a:latin typeface="Inter" pitchFamily="34" charset="0"/>
                <a:ea typeface="Inter" pitchFamily="34" charset="-122"/>
                <a:cs typeface="Inter" pitchFamily="34" charset="-120"/>
              </a:rPr>
              <a:t>MODULE 10 · SUPPLIERS</a:t>
            </a:r>
            <a:endParaRPr lang="en-US" sz="1200" dirty="0"/>
          </a:p>
        </p:txBody>
      </p:sp>
      <p:sp>
        <p:nvSpPr>
          <p:cNvPr id="3" name="Text 1"/>
          <p:cNvSpPr/>
          <p:nvPr>
            <p:ph type="title"/>
          </p:nvPr>
        </p:nvSpPr>
        <p:spPr>
          <a:xfrm>
            <a:off x="812800" y="182627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8FAFC"/>
                </a:solidFill>
                <a:latin typeface="Archivo" pitchFamily="34" charset="0"/>
                <a:ea typeface="Archivo" pitchFamily="34" charset="-122"/>
                <a:cs typeface="Archivo" pitchFamily="34" charset="-120"/>
              </a:rPr>
              <a:t>Supplier (thekedar) portal</a:t>
            </a:r>
            <a:endParaRPr lang="en-US" sz="3200" dirty="0"/>
          </a:p>
        </p:txBody>
      </p:sp>
      <p:sp>
        <p:nvSpPr>
          <p:cNvPr id="4" name="Text 2"/>
          <p:cNvSpPr/>
          <p:nvPr/>
        </p:nvSpPr>
        <p:spPr>
          <a:xfrm>
            <a:off x="812800" y="287273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Thekedar apna hisaab khud dekhe</a:t>
            </a:r>
            <a:endParaRPr lang="en-US" sz="1800" dirty="0"/>
          </a:p>
        </p:txBody>
      </p:sp>
      <p:sp>
        <p:nvSpPr>
          <p:cNvPr id="5" name="Text 3"/>
          <p:cNvSpPr/>
          <p:nvPr/>
        </p:nvSpPr>
        <p:spPr>
          <a:xfrm>
            <a:off x="910844" y="3345160"/>
            <a:ext cx="3818636" cy="187444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Each supplier logs in with mobile and PIN</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Sees own workers, attendance and commission</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Commission per worker per month, skill-wise rates</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Rate history with effective dates</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Workers move between suppliers on the right date</a:t>
            </a:r>
            <a:endParaRPr lang="en-US" sz="1300" dirty="0"/>
          </a:p>
        </p:txBody>
      </p:sp>
      <p:sp>
        <p:nvSpPr>
          <p:cNvPr id="6" name="Shape 4"/>
          <p:cNvSpPr/>
          <p:nvPr/>
        </p:nvSpPr>
        <p:spPr>
          <a:xfrm>
            <a:off x="5029200" y="1993900"/>
            <a:ext cx="4267200" cy="2667000"/>
          </a:xfrm>
          <a:prstGeom prst="roundRect">
            <a:avLst>
              <a:gd name="adj" fmla="val 3810"/>
            </a:avLst>
          </a:prstGeom>
          <a:solidFill>
            <a:srgbClr val="FCFDFE"/>
          </a:solidFill>
          <a:ln/>
          <a:effectLst>
            <a:outerShdw sx="100000" sy="100000" kx="0" ky="0" algn="bl" rotWithShape="0" blurRad="406400" dist="152400" dir="5400000">
              <a:srgbClr val="000000">
                <a:alpha val="45000"/>
              </a:srgbClr>
            </a:outerShdw>
          </a:effectLst>
        </p:spPr>
      </p:sp>
      <p:pic>
        <p:nvPicPr>
          <p:cNvPr id="7" name="Image 0" descr="Supplier commission for the month, worker by worker">    </p:cNvPr>
          <p:cNvPicPr>
            <a:picLocks noChangeAspect="1"/>
          </p:cNvPicPr>
          <p:nvPr/>
        </p:nvPicPr>
        <p:blipFill>
          <a:blip r:embed="rId1"/>
          <a:srcRect l="-90" r="-90" t="0" b="0"/>
          <a:stretch/>
        </p:blipFill>
        <p:spPr>
          <a:xfrm>
            <a:off x="5035550" y="2000250"/>
            <a:ext cx="4254500" cy="2654300"/>
          </a:xfrm>
          <a:prstGeom prst="roundRect">
            <a:avLst>
              <a:gd name="adj" fmla="val 3589"/>
            </a:avLst>
          </a:prstGeom>
        </p:spPr>
      </p:pic>
      <p:sp>
        <p:nvSpPr>
          <p:cNvPr id="8" name="Shape 5"/>
          <p:cNvSpPr/>
          <p:nvPr/>
        </p:nvSpPr>
        <p:spPr>
          <a:xfrm>
            <a:off x="5032375" y="1997075"/>
            <a:ext cx="4260850" cy="2660650"/>
          </a:xfrm>
          <a:prstGeom prst="roundRect">
            <a:avLst>
              <a:gd name="adj" fmla="val 3699"/>
            </a:avLst>
          </a:prstGeom>
          <a:noFill/>
          <a:ln w="6350">
            <a:solidFill>
              <a:srgbClr val="3A4659"/>
            </a:solidFill>
            <a:prstDash val="solid"/>
          </a:ln>
        </p:spPr>
      </p:sp>
      <p:pic>
        <p:nvPicPr>
          <p:cNvPr id="9" name="Image 1" descr="Supplier portal home on a phone">    </p:cNvPr>
          <p:cNvPicPr>
            <a:picLocks noChangeAspect="1"/>
          </p:cNvPicPr>
          <p:nvPr/>
        </p:nvPicPr>
        <p:blipFill>
          <a:blip r:embed="rId2"/>
          <a:srcRect l="1066" r="1066" t="0" b="0"/>
          <a:stretch/>
        </p:blipFill>
        <p:spPr>
          <a:xfrm>
            <a:off x="9537700" y="1333500"/>
            <a:ext cx="1803400" cy="3987800"/>
          </a:xfrm>
          <a:prstGeom prst="roundRect">
            <a:avLst>
              <a:gd name="adj" fmla="val 7746"/>
            </a:avLst>
          </a:prstGeom>
          <a:effectLst>
            <a:outerShdw sx="100000" sy="100000" kx="0" ky="0" algn="bl" rotWithShape="0" blurRad="406400" dist="152400" dir="5400000">
              <a:srgbClr val="000000">
                <a:alpha val="45000"/>
              </a:srgbClr>
            </a:outerShdw>
          </a:effectLst>
        </p:spPr>
      </p:pic>
      <p:sp>
        <p:nvSpPr>
          <p:cNvPr id="10" name="Shape 6"/>
          <p:cNvSpPr/>
          <p:nvPr/>
        </p:nvSpPr>
        <p:spPr>
          <a:xfrm>
            <a:off x="9518650" y="1314450"/>
            <a:ext cx="1841500" cy="4025900"/>
          </a:xfrm>
          <a:prstGeom prst="roundRect">
            <a:avLst>
              <a:gd name="adj" fmla="val 8621"/>
            </a:avLst>
          </a:prstGeom>
          <a:noFill/>
          <a:ln w="38100">
            <a:solidFill>
              <a:srgbClr val="16273D"/>
            </a:solidFill>
            <a:prstDash val="solid"/>
          </a:ln>
        </p:spPr>
      </p:sp>
      <p:sp>
        <p:nvSpPr>
          <p:cNvPr id="11" name="Text 7"/>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B98A9"/>
                </a:solidFill>
                <a:latin typeface="Inter" pitchFamily="34" charset="0"/>
                <a:ea typeface="Inter" pitchFamily="34" charset="-122"/>
                <a:cs typeface="Inter" pitchFamily="34" charset="-120"/>
              </a:rPr>
              <a:t>ThekaFlow · thekaflow.com</a:t>
            </a:r>
            <a:endParaRPr lang="en-US" sz="1200" dirty="0"/>
          </a:p>
        </p:txBody>
      </p:sp>
      <p:sp>
        <p:nvSpPr>
          <p:cNvPr id="12"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B98A9"/>
                </a:solidFill>
                <a:latin typeface="Inter" pitchFamily="34" charset="0"/>
                <a:ea typeface="Inter" pitchFamily="34" charset="-122"/>
                <a:cs typeface="Inter"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46055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11 · COMPLIANCE</a:t>
            </a:r>
            <a:endParaRPr lang="en-US" sz="1200" dirty="0"/>
          </a:p>
        </p:txBody>
      </p:sp>
      <p:sp>
        <p:nvSpPr>
          <p:cNvPr id="3" name="Text 1"/>
          <p:cNvSpPr/>
          <p:nvPr>
            <p:ph type="title"/>
          </p:nvPr>
        </p:nvSpPr>
        <p:spPr>
          <a:xfrm>
            <a:off x="812800" y="182627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Client compliance, Form V</a:t>
            </a:r>
            <a:endParaRPr lang="en-US" sz="3200" dirty="0"/>
          </a:p>
        </p:txBody>
      </p:sp>
      <p:sp>
        <p:nvSpPr>
          <p:cNvPr id="4" name="Text 2"/>
          <p:cNvSpPr/>
          <p:nvPr/>
        </p:nvSpPr>
        <p:spPr>
          <a:xfrm>
            <a:off x="812800" y="287273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Client audit me ek click</a:t>
            </a:r>
            <a:endParaRPr lang="en-US" sz="1800" dirty="0"/>
          </a:p>
        </p:txBody>
      </p:sp>
      <p:sp>
        <p:nvSpPr>
          <p:cNvPr id="5" name="Text 3"/>
          <p:cNvSpPr/>
          <p:nvPr/>
        </p:nvSpPr>
        <p:spPr>
          <a:xfrm>
            <a:off x="910844" y="3345160"/>
            <a:ext cx="3818636" cy="187444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Upload the client’s Form B and D PDF, get Form V slips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Matched to workers by UAN, Aadhaar or token number</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Annexure for wage payment with UTR and date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Client exports: Form B values, bonus, leave, gratuity accruals</a:t>
            </a:r>
            <a:endParaRPr lang="en-US" sz="1300" dirty="0"/>
          </a:p>
        </p:txBody>
      </p:sp>
      <p:sp>
        <p:nvSpPr>
          <p:cNvPr id="6" name="Shape 4"/>
          <p:cNvSpPr/>
          <p:nvPr/>
        </p:nvSpPr>
        <p:spPr>
          <a:xfrm>
            <a:off x="5029200" y="1343025"/>
            <a:ext cx="6350000" cy="3968750"/>
          </a:xfrm>
          <a:prstGeom prst="roundRect">
            <a:avLst>
              <a:gd name="adj" fmla="val 2560"/>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Form V wage slips generated from the client’s Form B">    </p:cNvPr>
          <p:cNvPicPr>
            <a:picLocks noChangeAspect="1"/>
          </p:cNvPicPr>
          <p:nvPr/>
        </p:nvPicPr>
        <p:blipFill>
          <a:blip r:embed="rId1"/>
          <a:srcRect l="-60" r="-60" t="0" b="0"/>
          <a:stretch/>
        </p:blipFill>
        <p:spPr>
          <a:xfrm>
            <a:off x="5035550" y="1349375"/>
            <a:ext cx="6337300" cy="3956050"/>
          </a:xfrm>
          <a:prstGeom prst="roundRect">
            <a:avLst>
              <a:gd name="adj" fmla="val 2408"/>
            </a:avLst>
          </a:prstGeom>
        </p:spPr>
      </p:pic>
      <p:sp>
        <p:nvSpPr>
          <p:cNvPr id="8" name="Shape 5"/>
          <p:cNvSpPr/>
          <p:nvPr/>
        </p:nvSpPr>
        <p:spPr>
          <a:xfrm>
            <a:off x="5032375" y="1346200"/>
            <a:ext cx="6343650" cy="3962400"/>
          </a:xfrm>
          <a:prstGeom prst="roundRect">
            <a:avLst>
              <a:gd name="adj" fmla="val 2484"/>
            </a:avLst>
          </a:prstGeom>
          <a:noFill/>
          <a:ln w="6350">
            <a:solidFill>
              <a:srgbClr val="D5DCE5"/>
            </a:solidFill>
            <a:prstDash val="solid"/>
          </a:ln>
        </p:spPr>
      </p:sp>
      <p:sp>
        <p:nvSpPr>
          <p:cNvPr id="9"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D1A2B"/>
        </a:solidFill>
      </p:bgPr>
    </p:bg>
    <p:spTree>
      <p:nvGrpSpPr>
        <p:cNvPr id="1" name=""/>
        <p:cNvGrpSpPr/>
        <p:nvPr/>
      </p:nvGrpSpPr>
      <p:grpSpPr>
        <a:xfrm>
          <a:off x="0" y="0"/>
          <a:ext cx="0" cy="0"/>
          <a:chOff x="0" y="0"/>
          <a:chExt cx="0" cy="0"/>
        </a:xfrm>
      </p:grpSpPr>
      <p:sp>
        <p:nvSpPr>
          <p:cNvPr id="2" name="Text 0"/>
          <p:cNvSpPr/>
          <p:nvPr/>
        </p:nvSpPr>
        <p:spPr>
          <a:xfrm>
            <a:off x="812800" y="169168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B98A9"/>
                </a:solidFill>
                <a:latin typeface="Inter" pitchFamily="34" charset="0"/>
                <a:ea typeface="Inter" pitchFamily="34" charset="-122"/>
                <a:cs typeface="Inter" pitchFamily="34" charset="-120"/>
              </a:rPr>
              <a:t>MODULE 12 · PROFESSIONAL PLAN</a:t>
            </a:r>
            <a:endParaRPr lang="en-US" sz="1200" dirty="0"/>
          </a:p>
        </p:txBody>
      </p:sp>
      <p:sp>
        <p:nvSpPr>
          <p:cNvPr id="3" name="Text 1"/>
          <p:cNvSpPr/>
          <p:nvPr>
            <p:ph type="title"/>
          </p:nvPr>
        </p:nvSpPr>
        <p:spPr>
          <a:xfrm>
            <a:off x="812800" y="205740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8FAFC"/>
                </a:solidFill>
                <a:latin typeface="Archivo" pitchFamily="34" charset="0"/>
                <a:ea typeface="Archivo" pitchFamily="34" charset="-122"/>
                <a:cs typeface="Archivo" pitchFamily="34" charset="-120"/>
              </a:rPr>
              <a:t>Your company website</a:t>
            </a:r>
            <a:endParaRPr lang="en-US" sz="3200" dirty="0"/>
          </a:p>
        </p:txBody>
      </p:sp>
      <p:sp>
        <p:nvSpPr>
          <p:cNvPr id="4" name="Text 2"/>
          <p:cNvSpPr/>
          <p:nvPr/>
        </p:nvSpPr>
        <p:spPr>
          <a:xfrm>
            <a:off x="812800" y="310386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Aapki apni website, app se chalti</a:t>
            </a:r>
            <a:endParaRPr lang="en-US" sz="1800" dirty="0"/>
          </a:p>
        </p:txBody>
      </p:sp>
      <p:sp>
        <p:nvSpPr>
          <p:cNvPr id="5" name="Text 3"/>
          <p:cNvSpPr/>
          <p:nvPr/>
        </p:nvSpPr>
        <p:spPr>
          <a:xfrm>
            <a:off x="910844" y="3576290"/>
            <a:ext cx="3818636" cy="1412180"/>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Home, about, services, projects and clients</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Careers page with your open jobs</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Contact form to an enquiries inbox</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Staff, worker and supplier login from your own site</a:t>
            </a:r>
            <a:endParaRPr lang="en-US" sz="1300" dirty="0"/>
          </a:p>
          <a:p>
            <a:pPr algn="l" marL="155956" indent="-155956">
              <a:lnSpc>
                <a:spcPts val="1820"/>
              </a:lnSpc>
              <a:buSzPct val="100000"/>
              <a:buChar char="•"/>
            </a:pPr>
            <a:r>
              <a:rPr lang="en-US" sz="1300" dirty="0">
                <a:solidFill>
                  <a:srgbClr val="C9D3DF"/>
                </a:solidFill>
                <a:latin typeface="Inter" pitchFamily="34" charset="0"/>
                <a:ea typeface="Inter" pitchFamily="34" charset="-122"/>
                <a:cs typeface="Inter" pitchFamily="34" charset="-120"/>
              </a:rPr>
              <a:t>Made for phones as much as for laptops</a:t>
            </a:r>
            <a:endParaRPr lang="en-US" sz="1300" dirty="0"/>
          </a:p>
        </p:txBody>
      </p:sp>
      <p:sp>
        <p:nvSpPr>
          <p:cNvPr id="6" name="Shape 4"/>
          <p:cNvSpPr/>
          <p:nvPr/>
        </p:nvSpPr>
        <p:spPr>
          <a:xfrm>
            <a:off x="5029200" y="1993900"/>
            <a:ext cx="4267200" cy="2667000"/>
          </a:xfrm>
          <a:prstGeom prst="roundRect">
            <a:avLst>
              <a:gd name="adj" fmla="val 3810"/>
            </a:avLst>
          </a:prstGeom>
          <a:solidFill>
            <a:srgbClr val="FCFDFE"/>
          </a:solidFill>
          <a:ln/>
          <a:effectLst>
            <a:outerShdw sx="100000" sy="100000" kx="0" ky="0" algn="bl" rotWithShape="0" blurRad="406400" dist="152400" dir="5400000">
              <a:srgbClr val="000000">
                <a:alpha val="45000"/>
              </a:srgbClr>
            </a:outerShdw>
          </a:effectLst>
        </p:spPr>
      </p:sp>
      <p:pic>
        <p:nvPicPr>
          <p:cNvPr id="7" name="Image 0" descr="Sample contractor company website made with ThekaFlow">    </p:cNvPr>
          <p:cNvPicPr>
            <a:picLocks noChangeAspect="1"/>
          </p:cNvPicPr>
          <p:nvPr/>
        </p:nvPicPr>
        <p:blipFill>
          <a:blip r:embed="rId1"/>
          <a:srcRect l="-90" r="-90" t="0" b="0"/>
          <a:stretch/>
        </p:blipFill>
        <p:spPr>
          <a:xfrm>
            <a:off x="5035550" y="2000250"/>
            <a:ext cx="4254500" cy="2654300"/>
          </a:xfrm>
          <a:prstGeom prst="roundRect">
            <a:avLst>
              <a:gd name="adj" fmla="val 3589"/>
            </a:avLst>
          </a:prstGeom>
        </p:spPr>
      </p:pic>
      <p:sp>
        <p:nvSpPr>
          <p:cNvPr id="8" name="Shape 5"/>
          <p:cNvSpPr/>
          <p:nvPr/>
        </p:nvSpPr>
        <p:spPr>
          <a:xfrm>
            <a:off x="5032375" y="1997075"/>
            <a:ext cx="4260850" cy="2660650"/>
          </a:xfrm>
          <a:prstGeom prst="roundRect">
            <a:avLst>
              <a:gd name="adj" fmla="val 3699"/>
            </a:avLst>
          </a:prstGeom>
          <a:noFill/>
          <a:ln w="6350">
            <a:solidFill>
              <a:srgbClr val="3A4659"/>
            </a:solidFill>
            <a:prstDash val="solid"/>
          </a:ln>
        </p:spPr>
      </p:sp>
      <p:pic>
        <p:nvPicPr>
          <p:cNvPr id="9" name="Image 1" descr="The same company website on a phone">    </p:cNvPr>
          <p:cNvPicPr>
            <a:picLocks noChangeAspect="1"/>
          </p:cNvPicPr>
          <p:nvPr/>
        </p:nvPicPr>
        <p:blipFill>
          <a:blip r:embed="rId2"/>
          <a:srcRect l="1066" r="1066" t="0" b="0"/>
          <a:stretch/>
        </p:blipFill>
        <p:spPr>
          <a:xfrm>
            <a:off x="9537700" y="1333500"/>
            <a:ext cx="1803400" cy="3987800"/>
          </a:xfrm>
          <a:prstGeom prst="roundRect">
            <a:avLst>
              <a:gd name="adj" fmla="val 7746"/>
            </a:avLst>
          </a:prstGeom>
          <a:effectLst>
            <a:outerShdw sx="100000" sy="100000" kx="0" ky="0" algn="bl" rotWithShape="0" blurRad="406400" dist="152400" dir="5400000">
              <a:srgbClr val="000000">
                <a:alpha val="45000"/>
              </a:srgbClr>
            </a:outerShdw>
          </a:effectLst>
        </p:spPr>
      </p:pic>
      <p:sp>
        <p:nvSpPr>
          <p:cNvPr id="10" name="Shape 6"/>
          <p:cNvSpPr/>
          <p:nvPr/>
        </p:nvSpPr>
        <p:spPr>
          <a:xfrm>
            <a:off x="9518650" y="1314450"/>
            <a:ext cx="1841500" cy="4025900"/>
          </a:xfrm>
          <a:prstGeom prst="roundRect">
            <a:avLst>
              <a:gd name="adj" fmla="val 8621"/>
            </a:avLst>
          </a:prstGeom>
          <a:noFill/>
          <a:ln w="38100">
            <a:solidFill>
              <a:srgbClr val="16273D"/>
            </a:solidFill>
            <a:prstDash val="solid"/>
          </a:ln>
        </p:spPr>
      </p:sp>
      <p:sp>
        <p:nvSpPr>
          <p:cNvPr id="11" name="Text 7"/>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B98A9"/>
                </a:solidFill>
                <a:latin typeface="Inter" pitchFamily="34" charset="0"/>
                <a:ea typeface="Inter" pitchFamily="34" charset="-122"/>
                <a:cs typeface="Inter" pitchFamily="34" charset="-120"/>
              </a:rPr>
              <a:t>ThekaFlow · thekaflow.com</a:t>
            </a:r>
            <a:endParaRPr lang="en-US" sz="1200" dirty="0"/>
          </a:p>
        </p:txBody>
      </p:sp>
      <p:sp>
        <p:nvSpPr>
          <p:cNvPr id="12"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B98A9"/>
                </a:solidFill>
                <a:latin typeface="Inter" pitchFamily="34" charset="0"/>
                <a:ea typeface="Inter" pitchFamily="34" charset="-122"/>
                <a:cs typeface="Inter"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812800" y="134500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748A"/>
                </a:solidFill>
                <a:latin typeface="Inter" pitchFamily="34" charset="0"/>
                <a:ea typeface="Inter" pitchFamily="34" charset="-122"/>
                <a:cs typeface="Inter" pitchFamily="34" charset="-120"/>
              </a:rPr>
              <a:t>MODULE 13 · PROFESSIONAL PLAN</a:t>
            </a:r>
            <a:endParaRPr lang="en-US" sz="1200" dirty="0"/>
          </a:p>
        </p:txBody>
      </p:sp>
      <p:sp>
        <p:nvSpPr>
          <p:cNvPr id="3" name="Text 1"/>
          <p:cNvSpPr/>
          <p:nvPr>
            <p:ph type="title"/>
          </p:nvPr>
        </p:nvSpPr>
        <p:spPr>
          <a:xfrm>
            <a:off x="812800" y="1710730"/>
            <a:ext cx="3924300"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Edit the site and hire, from the app</a:t>
            </a:r>
            <a:endParaRPr lang="en-US" sz="3200" dirty="0"/>
          </a:p>
        </p:txBody>
      </p:sp>
      <p:sp>
        <p:nvSpPr>
          <p:cNvPr id="4" name="Text 2"/>
          <p:cNvSpPr/>
          <p:nvPr/>
        </p:nvSpPr>
        <p:spPr>
          <a:xfrm>
            <a:off x="812800" y="2757190"/>
            <a:ext cx="392430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Website aur bharti, dono app se</a:t>
            </a:r>
            <a:endParaRPr lang="en-US" sz="1800" dirty="0"/>
          </a:p>
        </p:txBody>
      </p:sp>
      <p:sp>
        <p:nvSpPr>
          <p:cNvPr id="5" name="Text 3"/>
          <p:cNvSpPr/>
          <p:nvPr/>
        </p:nvSpPr>
        <p:spPr>
          <a:xfrm>
            <a:off x="910844" y="3229620"/>
            <a:ext cx="3818636" cy="210557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Change headline, services, projects, photos, colours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Post a job: live on your careers page in a second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Applications with resume land in the same app</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New enquiries emailed to your office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Turn the site off any time; logins keep working</a:t>
            </a:r>
            <a:endParaRPr lang="en-US" sz="1300" dirty="0"/>
          </a:p>
        </p:txBody>
      </p:sp>
      <p:sp>
        <p:nvSpPr>
          <p:cNvPr id="6" name="Shape 4"/>
          <p:cNvSpPr/>
          <p:nvPr/>
        </p:nvSpPr>
        <p:spPr>
          <a:xfrm>
            <a:off x="5029200" y="1295400"/>
            <a:ext cx="4826000" cy="3016250"/>
          </a:xfrm>
          <a:prstGeom prst="roundRect">
            <a:avLst>
              <a:gd name="adj" fmla="val 3368"/>
            </a:avLst>
          </a:prstGeom>
          <a:solidFill>
            <a:srgbClr val="FCFDFE"/>
          </a:solidFill>
          <a:ln/>
          <a:effectLst>
            <a:outerShdw sx="100000" sy="100000" kx="0" ky="0" algn="bl" rotWithShape="0" blurRad="406400" dist="152400" dir="5400000">
              <a:srgbClr val="0D1A2B">
                <a:alpha val="16000"/>
              </a:srgbClr>
            </a:outerShdw>
          </a:effectLst>
        </p:spPr>
      </p:sp>
      <p:pic>
        <p:nvPicPr>
          <p:cNvPr id="7" name="Image 0" descr="Website editor inside the ThekaFlow admin">    </p:cNvPr>
          <p:cNvPicPr>
            <a:picLocks noChangeAspect="1"/>
          </p:cNvPicPr>
          <p:nvPr/>
        </p:nvPicPr>
        <p:blipFill>
          <a:blip r:embed="rId1"/>
          <a:srcRect l="-79" r="-79" t="0" b="0"/>
          <a:stretch/>
        </p:blipFill>
        <p:spPr>
          <a:xfrm>
            <a:off x="5035550" y="1301750"/>
            <a:ext cx="4813300" cy="3003550"/>
          </a:xfrm>
          <a:prstGeom prst="roundRect">
            <a:avLst>
              <a:gd name="adj" fmla="val 3171"/>
            </a:avLst>
          </a:prstGeom>
        </p:spPr>
      </p:pic>
      <p:sp>
        <p:nvSpPr>
          <p:cNvPr id="8" name="Shape 5"/>
          <p:cNvSpPr/>
          <p:nvPr/>
        </p:nvSpPr>
        <p:spPr>
          <a:xfrm>
            <a:off x="5032375" y="1298575"/>
            <a:ext cx="4819650" cy="3009900"/>
          </a:xfrm>
          <a:prstGeom prst="roundRect">
            <a:avLst>
              <a:gd name="adj" fmla="val 3270"/>
            </a:avLst>
          </a:prstGeom>
          <a:noFill/>
          <a:ln w="6350">
            <a:solidFill>
              <a:srgbClr val="D5DCE5"/>
            </a:solidFill>
            <a:prstDash val="solid"/>
          </a:ln>
        </p:spPr>
      </p:sp>
      <p:sp>
        <p:nvSpPr>
          <p:cNvPr id="9" name="Shape 6"/>
          <p:cNvSpPr/>
          <p:nvPr/>
        </p:nvSpPr>
        <p:spPr>
          <a:xfrm>
            <a:off x="7823200" y="3136900"/>
            <a:ext cx="3556000" cy="2222500"/>
          </a:xfrm>
          <a:prstGeom prst="roundRect">
            <a:avLst>
              <a:gd name="adj" fmla="val 4571"/>
            </a:avLst>
          </a:prstGeom>
          <a:solidFill>
            <a:srgbClr val="FCFDFE"/>
          </a:solidFill>
          <a:ln/>
          <a:effectLst>
            <a:outerShdw sx="100000" sy="100000" kx="0" ky="0" algn="bl" rotWithShape="0" blurRad="406400" dist="152400" dir="5400000">
              <a:srgbClr val="0D1A2B">
                <a:alpha val="22000"/>
              </a:srgbClr>
            </a:outerShdw>
          </a:effectLst>
        </p:spPr>
      </p:sp>
      <p:pic>
        <p:nvPicPr>
          <p:cNvPr id="10" name="Image 1" descr="Job applications with resumes in the admin">    </p:cNvPr>
          <p:cNvPicPr>
            <a:picLocks noChangeAspect="1"/>
          </p:cNvPicPr>
          <p:nvPr/>
        </p:nvPicPr>
        <p:blipFill>
          <a:blip r:embed="rId2"/>
          <a:srcRect l="-108" r="-108" t="0" b="0"/>
          <a:stretch/>
        </p:blipFill>
        <p:spPr>
          <a:xfrm>
            <a:off x="7829550" y="3143250"/>
            <a:ext cx="3543300" cy="2209800"/>
          </a:xfrm>
          <a:prstGeom prst="roundRect">
            <a:avLst>
              <a:gd name="adj" fmla="val 4310"/>
            </a:avLst>
          </a:prstGeom>
        </p:spPr>
      </p:pic>
      <p:sp>
        <p:nvSpPr>
          <p:cNvPr id="11" name="Shape 7"/>
          <p:cNvSpPr/>
          <p:nvPr/>
        </p:nvSpPr>
        <p:spPr>
          <a:xfrm>
            <a:off x="7826375" y="3140075"/>
            <a:ext cx="3549650" cy="2216150"/>
          </a:xfrm>
          <a:prstGeom prst="roundRect">
            <a:avLst>
              <a:gd name="adj" fmla="val 4441"/>
            </a:avLst>
          </a:prstGeom>
          <a:noFill/>
          <a:ln w="6350">
            <a:solidFill>
              <a:srgbClr val="D5DCE5"/>
            </a:solidFill>
            <a:prstDash val="solid"/>
          </a:ln>
        </p:spPr>
      </p:sp>
      <p:sp>
        <p:nvSpPr>
          <p:cNvPr id="12" name="Text 8"/>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3" name="Text 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Also included</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Chhote kaam, jo roz kaam aate hain</a:t>
            </a:r>
            <a:endParaRPr lang="en-US" sz="1800" dirty="0"/>
          </a:p>
        </p:txBody>
      </p:sp>
      <p:sp>
        <p:nvSpPr>
          <p:cNvPr id="4" name="Shape 2"/>
          <p:cNvSpPr/>
          <p:nvPr/>
        </p:nvSpPr>
        <p:spPr>
          <a:xfrm>
            <a:off x="812800" y="1970385"/>
            <a:ext cx="3318917" cy="0"/>
          </a:xfrm>
          <a:prstGeom prst="line">
            <a:avLst/>
          </a:prstGeom>
          <a:noFill/>
          <a:ln w="19050">
            <a:solidFill>
              <a:srgbClr val="F2B705"/>
            </a:solidFill>
            <a:prstDash val="solid"/>
          </a:ln>
        </p:spPr>
      </p:sp>
      <p:pic>
        <p:nvPicPr>
          <p:cNvPr id="5" name="Image 0" descr="Clock">    </p:cNvPr>
          <p:cNvPicPr>
            <a:picLocks noChangeAspect="1"/>
          </p:cNvPicPr>
          <p:nvPr/>
        </p:nvPicPr>
        <p:blipFill>
          <a:blip r:embed="rId1"/>
          <a:srcRect l="0" r="0" t="0" b="0"/>
          <a:stretch/>
        </p:blipFill>
        <p:spPr>
          <a:xfrm>
            <a:off x="812800" y="2114500"/>
            <a:ext cx="228600" cy="228600"/>
          </a:xfrm>
          <a:prstGeom prst="rect">
            <a:avLst/>
          </a:prstGeom>
        </p:spPr>
      </p:pic>
      <p:sp>
        <p:nvSpPr>
          <p:cNvPr id="6" name="Text 3"/>
          <p:cNvSpPr/>
          <p:nvPr/>
        </p:nvSpPr>
        <p:spPr>
          <a:xfrm>
            <a:off x="1143000" y="2106910"/>
            <a:ext cx="703778"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Leave</a:t>
            </a:r>
            <a:endParaRPr lang="en-US" sz="1600" dirty="0"/>
          </a:p>
        </p:txBody>
      </p:sp>
      <p:sp>
        <p:nvSpPr>
          <p:cNvPr id="7" name="Text 4"/>
          <p:cNvSpPr/>
          <p:nvPr/>
        </p:nvSpPr>
        <p:spPr>
          <a:xfrm>
            <a:off x="812800" y="2401540"/>
            <a:ext cx="34184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Worker asks in the app, office approves; paid leave counts in salary.</a:t>
            </a:r>
            <a:endParaRPr lang="en-US" sz="1200" dirty="0"/>
          </a:p>
        </p:txBody>
      </p:sp>
      <p:sp>
        <p:nvSpPr>
          <p:cNvPr id="8" name="Shape 5"/>
          <p:cNvSpPr/>
          <p:nvPr/>
        </p:nvSpPr>
        <p:spPr>
          <a:xfrm>
            <a:off x="4436517" y="1970385"/>
            <a:ext cx="3318917" cy="0"/>
          </a:xfrm>
          <a:prstGeom prst="line">
            <a:avLst/>
          </a:prstGeom>
          <a:noFill/>
          <a:ln w="19050">
            <a:solidFill>
              <a:srgbClr val="F2B705"/>
            </a:solidFill>
            <a:prstDash val="solid"/>
          </a:ln>
        </p:spPr>
      </p:sp>
      <p:pic>
        <p:nvPicPr>
          <p:cNvPr id="9" name="Image 1" descr="Star">    </p:cNvPr>
          <p:cNvPicPr>
            <a:picLocks noChangeAspect="1"/>
          </p:cNvPicPr>
          <p:nvPr/>
        </p:nvPicPr>
        <p:blipFill>
          <a:blip r:embed="rId2"/>
          <a:srcRect l="0" r="0" t="0" b="0"/>
          <a:stretch/>
        </p:blipFill>
        <p:spPr>
          <a:xfrm>
            <a:off x="4436517" y="2114500"/>
            <a:ext cx="228600" cy="228600"/>
          </a:xfrm>
          <a:prstGeom prst="rect">
            <a:avLst/>
          </a:prstGeom>
        </p:spPr>
      </p:pic>
      <p:sp>
        <p:nvSpPr>
          <p:cNvPr id="10" name="Text 6"/>
          <p:cNvSpPr/>
          <p:nvPr/>
        </p:nvSpPr>
        <p:spPr>
          <a:xfrm>
            <a:off x="4766717" y="2106910"/>
            <a:ext cx="102209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Holidays</a:t>
            </a:r>
            <a:endParaRPr lang="en-US" sz="1600" dirty="0"/>
          </a:p>
        </p:txBody>
      </p:sp>
      <p:sp>
        <p:nvSpPr>
          <p:cNvPr id="11" name="Text 7"/>
          <p:cNvSpPr/>
          <p:nvPr/>
        </p:nvSpPr>
        <p:spPr>
          <a:xfrm>
            <a:off x="4436517" y="2401540"/>
            <a:ext cx="34184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Paid holidays and weekly off, with the sandwich rule.</a:t>
            </a:r>
            <a:endParaRPr lang="en-US" sz="1200" dirty="0"/>
          </a:p>
        </p:txBody>
      </p:sp>
      <p:sp>
        <p:nvSpPr>
          <p:cNvPr id="12" name="Shape 8"/>
          <p:cNvSpPr/>
          <p:nvPr/>
        </p:nvSpPr>
        <p:spPr>
          <a:xfrm>
            <a:off x="8060234" y="1970385"/>
            <a:ext cx="3318966" cy="0"/>
          </a:xfrm>
          <a:prstGeom prst="line">
            <a:avLst/>
          </a:prstGeom>
          <a:noFill/>
          <a:ln w="19050">
            <a:solidFill>
              <a:srgbClr val="F2B705"/>
            </a:solidFill>
            <a:prstDash val="solid"/>
          </a:ln>
        </p:spPr>
      </p:sp>
      <p:pic>
        <p:nvPicPr>
          <p:cNvPr id="13" name="Image 2" descr="Activity">    </p:cNvPr>
          <p:cNvPicPr>
            <a:picLocks noChangeAspect="1"/>
          </p:cNvPicPr>
          <p:nvPr/>
        </p:nvPicPr>
        <p:blipFill>
          <a:blip r:embed="rId3"/>
          <a:srcRect l="0" r="0" t="0" b="0"/>
          <a:stretch/>
        </p:blipFill>
        <p:spPr>
          <a:xfrm>
            <a:off x="8060234" y="2114500"/>
            <a:ext cx="228600" cy="228600"/>
          </a:xfrm>
          <a:prstGeom prst="rect">
            <a:avLst/>
          </a:prstGeom>
        </p:spPr>
      </p:pic>
      <p:sp>
        <p:nvSpPr>
          <p:cNvPr id="14" name="Text 9"/>
          <p:cNvSpPr/>
          <p:nvPr/>
        </p:nvSpPr>
        <p:spPr>
          <a:xfrm>
            <a:off x="8390434" y="2106910"/>
            <a:ext cx="1850648"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Salary revisions</a:t>
            </a:r>
            <a:endParaRPr lang="en-US" sz="1600" dirty="0"/>
          </a:p>
        </p:txBody>
      </p:sp>
      <p:sp>
        <p:nvSpPr>
          <p:cNvPr id="15" name="Text 10"/>
          <p:cNvSpPr/>
          <p:nvPr/>
        </p:nvSpPr>
        <p:spPr>
          <a:xfrm>
            <a:off x="8060234" y="2401540"/>
            <a:ext cx="341853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Rate changes requested, approved and dated.</a:t>
            </a:r>
            <a:endParaRPr lang="en-US" sz="1200" dirty="0"/>
          </a:p>
        </p:txBody>
      </p:sp>
      <p:sp>
        <p:nvSpPr>
          <p:cNvPr id="16" name="Shape 11"/>
          <p:cNvSpPr/>
          <p:nvPr/>
        </p:nvSpPr>
        <p:spPr>
          <a:xfrm>
            <a:off x="812800" y="3091706"/>
            <a:ext cx="3318917" cy="0"/>
          </a:xfrm>
          <a:prstGeom prst="line">
            <a:avLst/>
          </a:prstGeom>
          <a:noFill/>
          <a:ln w="19050">
            <a:solidFill>
              <a:srgbClr val="F2B705"/>
            </a:solidFill>
            <a:prstDash val="solid"/>
          </a:ln>
        </p:spPr>
      </p:sp>
      <p:pic>
        <p:nvPicPr>
          <p:cNvPr id="17" name="Image 3" descr="Search">    </p:cNvPr>
          <p:cNvPicPr>
            <a:picLocks noChangeAspect="1"/>
          </p:cNvPicPr>
          <p:nvPr/>
        </p:nvPicPr>
        <p:blipFill>
          <a:blip r:embed="rId4"/>
          <a:srcRect l="0" r="0" t="0" b="0"/>
          <a:stretch/>
        </p:blipFill>
        <p:spPr>
          <a:xfrm>
            <a:off x="812800" y="3235821"/>
            <a:ext cx="228600" cy="228600"/>
          </a:xfrm>
          <a:prstGeom prst="rect">
            <a:avLst/>
          </a:prstGeom>
        </p:spPr>
      </p:pic>
      <p:sp>
        <p:nvSpPr>
          <p:cNvPr id="18" name="Text 12"/>
          <p:cNvSpPr/>
          <p:nvPr/>
        </p:nvSpPr>
        <p:spPr>
          <a:xfrm>
            <a:off x="1143000" y="3228231"/>
            <a:ext cx="166020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Salary queries</a:t>
            </a:r>
            <a:endParaRPr lang="en-US" sz="1600" dirty="0"/>
          </a:p>
        </p:txBody>
      </p:sp>
      <p:sp>
        <p:nvSpPr>
          <p:cNvPr id="19" name="Text 13"/>
          <p:cNvSpPr/>
          <p:nvPr/>
        </p:nvSpPr>
        <p:spPr>
          <a:xfrm>
            <a:off x="812800" y="3522861"/>
            <a:ext cx="34184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Worker raises a query from the app; the office answers on record.</a:t>
            </a:r>
            <a:endParaRPr lang="en-US" sz="1200" dirty="0"/>
          </a:p>
        </p:txBody>
      </p:sp>
      <p:sp>
        <p:nvSpPr>
          <p:cNvPr id="20" name="Shape 14"/>
          <p:cNvSpPr/>
          <p:nvPr/>
        </p:nvSpPr>
        <p:spPr>
          <a:xfrm>
            <a:off x="4436517" y="3091706"/>
            <a:ext cx="3318917" cy="0"/>
          </a:xfrm>
          <a:prstGeom prst="line">
            <a:avLst/>
          </a:prstGeom>
          <a:noFill/>
          <a:ln w="19050">
            <a:solidFill>
              <a:srgbClr val="F2B705"/>
            </a:solidFill>
            <a:prstDash val="solid"/>
          </a:ln>
        </p:spPr>
      </p:sp>
      <p:pic>
        <p:nvPicPr>
          <p:cNvPr id="21" name="Image 4" descr="Chart">    </p:cNvPr>
          <p:cNvPicPr>
            <a:picLocks noChangeAspect="1"/>
          </p:cNvPicPr>
          <p:nvPr/>
        </p:nvPicPr>
        <p:blipFill>
          <a:blip r:embed="rId5"/>
          <a:srcRect l="0" r="0" t="0" b="0"/>
          <a:stretch/>
        </p:blipFill>
        <p:spPr>
          <a:xfrm>
            <a:off x="4436517" y="3235821"/>
            <a:ext cx="228600" cy="228600"/>
          </a:xfrm>
          <a:prstGeom prst="rect">
            <a:avLst/>
          </a:prstGeom>
        </p:spPr>
      </p:pic>
      <p:sp>
        <p:nvSpPr>
          <p:cNvPr id="22" name="Text 15"/>
          <p:cNvSpPr/>
          <p:nvPr/>
        </p:nvSpPr>
        <p:spPr>
          <a:xfrm>
            <a:off x="4766717" y="3228231"/>
            <a:ext cx="121366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Site salary</a:t>
            </a:r>
            <a:endParaRPr lang="en-US" sz="1600" dirty="0"/>
          </a:p>
        </p:txBody>
      </p:sp>
      <p:sp>
        <p:nvSpPr>
          <p:cNvPr id="23" name="Text 16"/>
          <p:cNvSpPr/>
          <p:nvPr/>
        </p:nvSpPr>
        <p:spPr>
          <a:xfrm>
            <a:off x="4436517" y="3522861"/>
            <a:ext cx="341848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Salary cost site by site, ready for client billing.</a:t>
            </a:r>
            <a:endParaRPr lang="en-US" sz="1200" dirty="0"/>
          </a:p>
        </p:txBody>
      </p:sp>
      <p:sp>
        <p:nvSpPr>
          <p:cNvPr id="24" name="Shape 17"/>
          <p:cNvSpPr/>
          <p:nvPr/>
        </p:nvSpPr>
        <p:spPr>
          <a:xfrm>
            <a:off x="8060234" y="3091706"/>
            <a:ext cx="3318966" cy="0"/>
          </a:xfrm>
          <a:prstGeom prst="line">
            <a:avLst/>
          </a:prstGeom>
          <a:noFill/>
          <a:ln w="19050">
            <a:solidFill>
              <a:srgbClr val="F2B705"/>
            </a:solidFill>
            <a:prstDash val="solid"/>
          </a:ln>
        </p:spPr>
      </p:sp>
      <p:pic>
        <p:nvPicPr>
          <p:cNvPr id="25" name="Image 5" descr="Settings">    </p:cNvPr>
          <p:cNvPicPr>
            <a:picLocks noChangeAspect="1"/>
          </p:cNvPicPr>
          <p:nvPr/>
        </p:nvPicPr>
        <p:blipFill>
          <a:blip r:embed="rId6"/>
          <a:srcRect l="0" r="0" t="0" b="0"/>
          <a:stretch/>
        </p:blipFill>
        <p:spPr>
          <a:xfrm>
            <a:off x="8060234" y="3235821"/>
            <a:ext cx="228600" cy="228600"/>
          </a:xfrm>
          <a:prstGeom prst="rect">
            <a:avLst/>
          </a:prstGeom>
        </p:spPr>
      </p:pic>
      <p:sp>
        <p:nvSpPr>
          <p:cNvPr id="26" name="Text 18"/>
          <p:cNvSpPr/>
          <p:nvPr/>
        </p:nvSpPr>
        <p:spPr>
          <a:xfrm>
            <a:off x="8390434" y="3228231"/>
            <a:ext cx="191131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Clients and sites</a:t>
            </a:r>
            <a:endParaRPr lang="en-US" sz="1600" dirty="0"/>
          </a:p>
        </p:txBody>
      </p:sp>
      <p:sp>
        <p:nvSpPr>
          <p:cNvPr id="27" name="Text 19"/>
          <p:cNvSpPr/>
          <p:nvPr/>
        </p:nvSpPr>
        <p:spPr>
          <a:xfrm>
            <a:off x="8060234" y="3522861"/>
            <a:ext cx="341853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Work order, principal employer, day divisor, OT and shift per site.</a:t>
            </a:r>
            <a:endParaRPr lang="en-US" sz="1200" dirty="0"/>
          </a:p>
        </p:txBody>
      </p:sp>
      <p:sp>
        <p:nvSpPr>
          <p:cNvPr id="28" name="Shape 20"/>
          <p:cNvSpPr/>
          <p:nvPr/>
        </p:nvSpPr>
        <p:spPr>
          <a:xfrm>
            <a:off x="812800" y="4213027"/>
            <a:ext cx="3318917" cy="0"/>
          </a:xfrm>
          <a:prstGeom prst="line">
            <a:avLst/>
          </a:prstGeom>
          <a:noFill/>
          <a:ln w="19050">
            <a:solidFill>
              <a:srgbClr val="F2B705"/>
            </a:solidFill>
            <a:prstDash val="solid"/>
          </a:ln>
        </p:spPr>
      </p:sp>
      <p:pic>
        <p:nvPicPr>
          <p:cNvPr id="29" name="Image 6" descr="Lightning">    </p:cNvPr>
          <p:cNvPicPr>
            <a:picLocks noChangeAspect="1"/>
          </p:cNvPicPr>
          <p:nvPr/>
        </p:nvPicPr>
        <p:blipFill>
          <a:blip r:embed="rId7"/>
          <a:srcRect l="0" r="0" t="0" b="0"/>
          <a:stretch/>
        </p:blipFill>
        <p:spPr>
          <a:xfrm>
            <a:off x="812800" y="4357142"/>
            <a:ext cx="228600" cy="228600"/>
          </a:xfrm>
          <a:prstGeom prst="rect">
            <a:avLst/>
          </a:prstGeom>
        </p:spPr>
      </p:pic>
      <p:sp>
        <p:nvSpPr>
          <p:cNvPr id="30" name="Text 21"/>
          <p:cNvSpPr/>
          <p:nvPr/>
        </p:nvSpPr>
        <p:spPr>
          <a:xfrm>
            <a:off x="1143000" y="4349552"/>
            <a:ext cx="148756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Notifications</a:t>
            </a:r>
            <a:endParaRPr lang="en-US" sz="1600" dirty="0"/>
          </a:p>
        </p:txBody>
      </p:sp>
      <p:sp>
        <p:nvSpPr>
          <p:cNvPr id="31" name="Text 22"/>
          <p:cNvSpPr/>
          <p:nvPr/>
        </p:nvSpPr>
        <p:spPr>
          <a:xfrm>
            <a:off x="812800" y="4644182"/>
            <a:ext cx="34184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Approval alerts on your phone; workers told when salary is paid.</a:t>
            </a:r>
            <a:endParaRPr lang="en-US" sz="1200" dirty="0"/>
          </a:p>
        </p:txBody>
      </p:sp>
      <p:sp>
        <p:nvSpPr>
          <p:cNvPr id="32" name="Shape 23"/>
          <p:cNvSpPr/>
          <p:nvPr/>
        </p:nvSpPr>
        <p:spPr>
          <a:xfrm>
            <a:off x="4436517" y="4213027"/>
            <a:ext cx="3318917" cy="0"/>
          </a:xfrm>
          <a:prstGeom prst="line">
            <a:avLst/>
          </a:prstGeom>
          <a:noFill/>
          <a:ln w="19050">
            <a:solidFill>
              <a:srgbClr val="F2B705"/>
            </a:solidFill>
            <a:prstDash val="solid"/>
          </a:ln>
        </p:spPr>
      </p:sp>
      <p:pic>
        <p:nvPicPr>
          <p:cNvPr id="33" name="Image 7" descr="Book">    </p:cNvPr>
          <p:cNvPicPr>
            <a:picLocks noChangeAspect="1"/>
          </p:cNvPicPr>
          <p:nvPr/>
        </p:nvPicPr>
        <p:blipFill>
          <a:blip r:embed="rId8"/>
          <a:srcRect l="0" r="0" t="0" b="0"/>
          <a:stretch/>
        </p:blipFill>
        <p:spPr>
          <a:xfrm>
            <a:off x="4436517" y="4357142"/>
            <a:ext cx="228600" cy="228600"/>
          </a:xfrm>
          <a:prstGeom prst="rect">
            <a:avLst/>
          </a:prstGeom>
        </p:spPr>
      </p:pic>
      <p:sp>
        <p:nvSpPr>
          <p:cNvPr id="34" name="Text 24"/>
          <p:cNvSpPr/>
          <p:nvPr/>
        </p:nvSpPr>
        <p:spPr>
          <a:xfrm>
            <a:off x="4766717" y="4349552"/>
            <a:ext cx="153614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Excel reports</a:t>
            </a:r>
            <a:endParaRPr lang="en-US" sz="1600" dirty="0"/>
          </a:p>
        </p:txBody>
      </p:sp>
      <p:sp>
        <p:nvSpPr>
          <p:cNvPr id="35" name="Text 25"/>
          <p:cNvSpPr/>
          <p:nvPr/>
        </p:nvSpPr>
        <p:spPr>
          <a:xfrm>
            <a:off x="4436517" y="4644182"/>
            <a:ext cx="34184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Attendance summary, advance list, wage annexure — with your logo.</a:t>
            </a:r>
            <a:endParaRPr lang="en-US" sz="1200" dirty="0"/>
          </a:p>
        </p:txBody>
      </p:sp>
      <p:sp>
        <p:nvSpPr>
          <p:cNvPr id="36" name="Shape 26"/>
          <p:cNvSpPr/>
          <p:nvPr/>
        </p:nvSpPr>
        <p:spPr>
          <a:xfrm>
            <a:off x="8060234" y="4213027"/>
            <a:ext cx="3318966" cy="0"/>
          </a:xfrm>
          <a:prstGeom prst="line">
            <a:avLst/>
          </a:prstGeom>
          <a:noFill/>
          <a:ln w="19050">
            <a:solidFill>
              <a:srgbClr val="F2B705"/>
            </a:solidFill>
            <a:prstDash val="solid"/>
          </a:ln>
        </p:spPr>
      </p:sp>
      <p:pic>
        <p:nvPicPr>
          <p:cNvPr id="37" name="Image 8" descr="Chat">    </p:cNvPr>
          <p:cNvPicPr>
            <a:picLocks noChangeAspect="1"/>
          </p:cNvPicPr>
          <p:nvPr/>
        </p:nvPicPr>
        <p:blipFill>
          <a:blip r:embed="rId9"/>
          <a:srcRect l="0" r="0" t="0" b="0"/>
          <a:stretch/>
        </p:blipFill>
        <p:spPr>
          <a:xfrm>
            <a:off x="8060234" y="4357142"/>
            <a:ext cx="228600" cy="228600"/>
          </a:xfrm>
          <a:prstGeom prst="rect">
            <a:avLst/>
          </a:prstGeom>
        </p:spPr>
      </p:pic>
      <p:sp>
        <p:nvSpPr>
          <p:cNvPr id="38" name="Text 27"/>
          <p:cNvSpPr/>
          <p:nvPr/>
        </p:nvSpPr>
        <p:spPr>
          <a:xfrm>
            <a:off x="8390434" y="4349552"/>
            <a:ext cx="219670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Help inside the app</a:t>
            </a:r>
            <a:endParaRPr lang="en-US" sz="1600" dirty="0"/>
          </a:p>
        </p:txBody>
      </p:sp>
      <p:sp>
        <p:nvSpPr>
          <p:cNvPr id="39" name="Text 28"/>
          <p:cNvSpPr/>
          <p:nvPr/>
        </p:nvSpPr>
        <p:spPr>
          <a:xfrm>
            <a:off x="8060234" y="4644182"/>
            <a:ext cx="341853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659"/>
                </a:solidFill>
                <a:latin typeface="Inter" pitchFamily="34" charset="0"/>
                <a:ea typeface="Inter" pitchFamily="34" charset="-122"/>
                <a:cs typeface="Inter" pitchFamily="34" charset="-120"/>
              </a:rPr>
              <a:t>Raise a support ticket and see our reply in the same place.</a:t>
            </a:r>
            <a:endParaRPr lang="en-US" sz="1200" dirty="0"/>
          </a:p>
        </p:txBody>
      </p:sp>
      <p:sp>
        <p:nvSpPr>
          <p:cNvPr id="40" name="Text 29"/>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41" name="Text 3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D1A2B"/>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8FAFC"/>
                </a:solidFill>
                <a:latin typeface="Archivo" pitchFamily="34" charset="0"/>
                <a:ea typeface="Archivo" pitchFamily="34" charset="-122"/>
                <a:cs typeface="Archivo" pitchFamily="34" charset="-120"/>
              </a:rPr>
              <a:t>Roles, audit and security</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Kisne kya badla — sab record</a:t>
            </a:r>
            <a:endParaRPr lang="en-US" sz="1800" dirty="0"/>
          </a:p>
        </p:txBody>
      </p:sp>
      <p:pic>
        <p:nvPicPr>
          <p:cNvPr id="4" name="Image 0" descr="Users">    </p:cNvPr>
          <p:cNvPicPr>
            <a:picLocks noChangeAspect="1"/>
          </p:cNvPicPr>
          <p:nvPr/>
        </p:nvPicPr>
        <p:blipFill>
          <a:blip r:embed="rId1"/>
          <a:srcRect l="0" r="0" t="0" b="0"/>
          <a:stretch/>
        </p:blipFill>
        <p:spPr>
          <a:xfrm>
            <a:off x="812800" y="1960860"/>
            <a:ext cx="304800" cy="304800"/>
          </a:xfrm>
          <a:prstGeom prst="rect">
            <a:avLst/>
          </a:prstGeom>
        </p:spPr>
      </p:pic>
      <p:sp>
        <p:nvSpPr>
          <p:cNvPr id="5" name="Text 2"/>
          <p:cNvSpPr/>
          <p:nvPr/>
        </p:nvSpPr>
        <p:spPr>
          <a:xfrm>
            <a:off x="812800" y="2341860"/>
            <a:ext cx="345338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Right people, right sites</a:t>
            </a:r>
            <a:endParaRPr lang="en-US" sz="1600" dirty="0"/>
          </a:p>
        </p:txBody>
      </p:sp>
      <p:sp>
        <p:nvSpPr>
          <p:cNvPr id="6" name="Text 3"/>
          <p:cNvSpPr/>
          <p:nvPr/>
        </p:nvSpPr>
        <p:spPr>
          <a:xfrm>
            <a:off x="812800" y="2661890"/>
            <a:ext cx="345338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Supervisors see only their own sites; permissions are set per role.</a:t>
            </a:r>
            <a:endParaRPr lang="en-US" sz="1300" dirty="0"/>
          </a:p>
        </p:txBody>
      </p:sp>
      <p:pic>
        <p:nvPicPr>
          <p:cNvPr id="7" name="Image 1" descr="Lock">    </p:cNvPr>
          <p:cNvPicPr>
            <a:picLocks noChangeAspect="1"/>
          </p:cNvPicPr>
          <p:nvPr/>
        </p:nvPicPr>
        <p:blipFill>
          <a:blip r:embed="rId2"/>
          <a:srcRect l="0" r="0" t="0" b="0"/>
          <a:stretch/>
        </p:blipFill>
        <p:spPr>
          <a:xfrm>
            <a:off x="4419600" y="1960860"/>
            <a:ext cx="304800" cy="304800"/>
          </a:xfrm>
          <a:prstGeom prst="rect">
            <a:avLst/>
          </a:prstGeom>
        </p:spPr>
      </p:pic>
      <p:sp>
        <p:nvSpPr>
          <p:cNvPr id="8" name="Text 4"/>
          <p:cNvSpPr/>
          <p:nvPr/>
        </p:nvSpPr>
        <p:spPr>
          <a:xfrm>
            <a:off x="4419600" y="2341860"/>
            <a:ext cx="345338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2-step login</a:t>
            </a:r>
            <a:endParaRPr lang="en-US" sz="1600" dirty="0"/>
          </a:p>
        </p:txBody>
      </p:sp>
      <p:sp>
        <p:nvSpPr>
          <p:cNvPr id="9" name="Text 5"/>
          <p:cNvSpPr/>
          <p:nvPr/>
        </p:nvSpPr>
        <p:spPr>
          <a:xfrm>
            <a:off x="4419600" y="2661890"/>
            <a:ext cx="345338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Authenticator for the Admin, a lock after wrong tries, login alerts.</a:t>
            </a:r>
            <a:endParaRPr lang="en-US" sz="1300" dirty="0"/>
          </a:p>
        </p:txBody>
      </p:sp>
      <p:pic>
        <p:nvPicPr>
          <p:cNvPr id="10" name="Image 2" descr="Book">    </p:cNvPr>
          <p:cNvPicPr>
            <a:picLocks noChangeAspect="1"/>
          </p:cNvPicPr>
          <p:nvPr/>
        </p:nvPicPr>
        <p:blipFill>
          <a:blip r:embed="rId3"/>
          <a:srcRect l="0" r="0" t="0" b="0"/>
          <a:stretch/>
        </p:blipFill>
        <p:spPr>
          <a:xfrm>
            <a:off x="8026400" y="1960860"/>
            <a:ext cx="304800" cy="304800"/>
          </a:xfrm>
          <a:prstGeom prst="rect">
            <a:avLst/>
          </a:prstGeom>
        </p:spPr>
      </p:pic>
      <p:sp>
        <p:nvSpPr>
          <p:cNvPr id="11" name="Text 6"/>
          <p:cNvSpPr/>
          <p:nvPr/>
        </p:nvSpPr>
        <p:spPr>
          <a:xfrm>
            <a:off x="8026400" y="2341860"/>
            <a:ext cx="345338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Audit log</a:t>
            </a:r>
            <a:endParaRPr lang="en-US" sz="1600" dirty="0"/>
          </a:p>
        </p:txBody>
      </p:sp>
      <p:sp>
        <p:nvSpPr>
          <p:cNvPr id="12" name="Text 7"/>
          <p:cNvSpPr/>
          <p:nvPr/>
        </p:nvSpPr>
        <p:spPr>
          <a:xfrm>
            <a:off x="8026400" y="2661890"/>
            <a:ext cx="345338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Every change recorded: who, what, when — and the reason.</a:t>
            </a:r>
            <a:endParaRPr lang="en-US" sz="1300" dirty="0"/>
          </a:p>
        </p:txBody>
      </p:sp>
      <p:pic>
        <p:nvPicPr>
          <p:cNvPr id="13" name="Image 3" descr="Key">    </p:cNvPr>
          <p:cNvPicPr>
            <a:picLocks noChangeAspect="1"/>
          </p:cNvPicPr>
          <p:nvPr/>
        </p:nvPicPr>
        <p:blipFill>
          <a:blip r:embed="rId4"/>
          <a:srcRect l="0" r="0" t="0" b="0"/>
          <a:stretch/>
        </p:blipFill>
        <p:spPr>
          <a:xfrm>
            <a:off x="812800" y="3428950"/>
            <a:ext cx="304800" cy="304800"/>
          </a:xfrm>
          <a:prstGeom prst="rect">
            <a:avLst/>
          </a:prstGeom>
        </p:spPr>
      </p:pic>
      <p:sp>
        <p:nvSpPr>
          <p:cNvPr id="14" name="Text 8"/>
          <p:cNvSpPr/>
          <p:nvPr/>
        </p:nvSpPr>
        <p:spPr>
          <a:xfrm>
            <a:off x="812800" y="3809950"/>
            <a:ext cx="345338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Aadhaar encrypted</a:t>
            </a:r>
            <a:endParaRPr lang="en-US" sz="1600" dirty="0"/>
          </a:p>
        </p:txBody>
      </p:sp>
      <p:sp>
        <p:nvSpPr>
          <p:cNvPr id="15" name="Text 9"/>
          <p:cNvSpPr/>
          <p:nvPr/>
        </p:nvSpPr>
        <p:spPr>
          <a:xfrm>
            <a:off x="812800" y="4129980"/>
            <a:ext cx="345338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Stored encrypted with your company’s own key, shown masked.</a:t>
            </a:r>
            <a:endParaRPr lang="en-US" sz="1300" dirty="0"/>
          </a:p>
        </p:txBody>
      </p:sp>
      <p:pic>
        <p:nvPicPr>
          <p:cNvPr id="16" name="Image 4" descr="Database">    </p:cNvPr>
          <p:cNvPicPr>
            <a:picLocks noChangeAspect="1"/>
          </p:cNvPicPr>
          <p:nvPr/>
        </p:nvPicPr>
        <p:blipFill>
          <a:blip r:embed="rId5"/>
          <a:srcRect l="0" r="0" t="0" b="0"/>
          <a:stretch/>
        </p:blipFill>
        <p:spPr>
          <a:xfrm>
            <a:off x="4419600" y="3428950"/>
            <a:ext cx="304800" cy="304800"/>
          </a:xfrm>
          <a:prstGeom prst="rect">
            <a:avLst/>
          </a:prstGeom>
        </p:spPr>
      </p:pic>
      <p:sp>
        <p:nvSpPr>
          <p:cNvPr id="17" name="Text 10"/>
          <p:cNvSpPr/>
          <p:nvPr/>
        </p:nvSpPr>
        <p:spPr>
          <a:xfrm>
            <a:off x="4419600" y="3809950"/>
            <a:ext cx="345338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Your own database</a:t>
            </a:r>
            <a:endParaRPr lang="en-US" sz="1600" dirty="0"/>
          </a:p>
        </p:txBody>
      </p:sp>
      <p:sp>
        <p:nvSpPr>
          <p:cNvPr id="18" name="Text 11"/>
          <p:cNvSpPr/>
          <p:nvPr/>
        </p:nvSpPr>
        <p:spPr>
          <a:xfrm>
            <a:off x="4419600" y="4129980"/>
            <a:ext cx="345338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Never mixed with another contractor’s data.</a:t>
            </a:r>
            <a:endParaRPr lang="en-US" sz="1300" dirty="0"/>
          </a:p>
        </p:txBody>
      </p:sp>
      <p:pic>
        <p:nvPicPr>
          <p:cNvPr id="19" name="Image 5" descr="Cloud">    </p:cNvPr>
          <p:cNvPicPr>
            <a:picLocks noChangeAspect="1"/>
          </p:cNvPicPr>
          <p:nvPr/>
        </p:nvPicPr>
        <p:blipFill>
          <a:blip r:embed="rId6"/>
          <a:srcRect l="0" r="0" t="0" b="0"/>
          <a:stretch/>
        </p:blipFill>
        <p:spPr>
          <a:xfrm>
            <a:off x="8026400" y="3428950"/>
            <a:ext cx="304800" cy="304800"/>
          </a:xfrm>
          <a:prstGeom prst="rect">
            <a:avLst/>
          </a:prstGeom>
        </p:spPr>
      </p:pic>
      <p:sp>
        <p:nvSpPr>
          <p:cNvPr id="20" name="Text 12"/>
          <p:cNvSpPr/>
          <p:nvPr/>
        </p:nvSpPr>
        <p:spPr>
          <a:xfrm>
            <a:off x="8026400" y="3809950"/>
            <a:ext cx="345338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Daily backups</a:t>
            </a:r>
            <a:endParaRPr lang="en-US" sz="1600" dirty="0"/>
          </a:p>
        </p:txBody>
      </p:sp>
      <p:sp>
        <p:nvSpPr>
          <p:cNvPr id="21" name="Text 13"/>
          <p:cNvSpPr/>
          <p:nvPr/>
        </p:nvSpPr>
        <p:spPr>
          <a:xfrm>
            <a:off x="8026400" y="4129980"/>
            <a:ext cx="345338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Every night and before every update; export to Excel any time.</a:t>
            </a:r>
            <a:endParaRPr lang="en-US" sz="1300" dirty="0"/>
          </a:p>
        </p:txBody>
      </p:sp>
      <p:sp>
        <p:nvSpPr>
          <p:cNvPr id="22" name="Text 14"/>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B98A9"/>
                </a:solidFill>
                <a:latin typeface="Inter" pitchFamily="34" charset="0"/>
                <a:ea typeface="Inter" pitchFamily="34" charset="-122"/>
                <a:cs typeface="Inter" pitchFamily="34" charset="-120"/>
              </a:rPr>
              <a:t>ThekaFlow · thekaflow.com</a:t>
            </a:r>
            <a:endParaRPr lang="en-US" sz="1200" dirty="0"/>
          </a:p>
        </p:txBody>
      </p:sp>
      <p:sp>
        <p:nvSpPr>
          <p:cNvPr id="23" name="Text 1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B98A9"/>
                </a:solidFill>
                <a:latin typeface="Inter" pitchFamily="34" charset="0"/>
                <a:ea typeface="Inter" pitchFamily="34" charset="-122"/>
                <a:cs typeface="Inter"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Your name on it, not ours</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Aapka domain · Aapki pahchaan · Aapka system</a:t>
            </a:r>
            <a:endParaRPr lang="en-US" sz="1800" dirty="0"/>
          </a:p>
        </p:txBody>
      </p:sp>
      <p:sp>
        <p:nvSpPr>
          <p:cNvPr id="4" name="Shape 2"/>
          <p:cNvSpPr/>
          <p:nvPr/>
        </p:nvSpPr>
        <p:spPr>
          <a:xfrm>
            <a:off x="815975" y="1964035"/>
            <a:ext cx="3380284" cy="3094881"/>
          </a:xfrm>
          <a:prstGeom prst="roundRect">
            <a:avLst>
              <a:gd name="adj" fmla="val 3180"/>
            </a:avLst>
          </a:prstGeom>
          <a:solidFill>
            <a:srgbClr val="FCFDFE"/>
          </a:solidFill>
          <a:ln w="6350">
            <a:solidFill>
              <a:srgbClr val="D5DCE5"/>
            </a:solidFill>
            <a:prstDash val="solid"/>
          </a:ln>
        </p:spPr>
      </p:sp>
      <p:pic>
        <p:nvPicPr>
          <p:cNvPr id="5" name="Image 0" descr="Globe">    </p:cNvPr>
          <p:cNvPicPr>
            <a:picLocks noChangeAspect="1"/>
          </p:cNvPicPr>
          <p:nvPr/>
        </p:nvPicPr>
        <p:blipFill>
          <a:blip r:embed="rId1"/>
          <a:srcRect l="0" r="0" t="0" b="0"/>
          <a:stretch/>
        </p:blipFill>
        <p:spPr>
          <a:xfrm>
            <a:off x="1047750" y="2195810"/>
            <a:ext cx="304800" cy="304800"/>
          </a:xfrm>
          <a:prstGeom prst="rect">
            <a:avLst/>
          </a:prstGeom>
        </p:spPr>
      </p:pic>
      <p:sp>
        <p:nvSpPr>
          <p:cNvPr id="6" name="Text 3"/>
          <p:cNvSpPr/>
          <p:nvPr/>
        </p:nvSpPr>
        <p:spPr>
          <a:xfrm>
            <a:off x="1047750" y="2602210"/>
            <a:ext cx="300423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Aapka domain</a:t>
            </a:r>
            <a:endParaRPr lang="en-US" sz="1800" dirty="0"/>
          </a:p>
        </p:txBody>
      </p:sp>
      <p:sp>
        <p:nvSpPr>
          <p:cNvPr id="7" name="Text 4"/>
          <p:cNvSpPr/>
          <p:nvPr/>
        </p:nvSpPr>
        <p:spPr>
          <a:xfrm>
            <a:off x="1145794" y="2978100"/>
            <a:ext cx="2898572" cy="1181050"/>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App on payroll.yourcompany.com</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Worker app installs from your address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SSL included</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One DNS record, set up with you</a:t>
            </a:r>
            <a:endParaRPr lang="en-US" sz="1300" dirty="0"/>
          </a:p>
        </p:txBody>
      </p:sp>
      <p:sp>
        <p:nvSpPr>
          <p:cNvPr id="8" name="Shape 5"/>
          <p:cNvSpPr/>
          <p:nvPr/>
        </p:nvSpPr>
        <p:spPr>
          <a:xfrm>
            <a:off x="4405809" y="1964035"/>
            <a:ext cx="3380333" cy="3094881"/>
          </a:xfrm>
          <a:prstGeom prst="roundRect">
            <a:avLst>
              <a:gd name="adj" fmla="val 3180"/>
            </a:avLst>
          </a:prstGeom>
          <a:solidFill>
            <a:srgbClr val="FCFDFE"/>
          </a:solidFill>
          <a:ln w="6350">
            <a:solidFill>
              <a:srgbClr val="D5DCE5"/>
            </a:solidFill>
            <a:prstDash val="solid"/>
          </a:ln>
        </p:spPr>
      </p:sp>
      <p:pic>
        <p:nvPicPr>
          <p:cNvPr id="9" name="Image 1" descr="Star">    </p:cNvPr>
          <p:cNvPicPr>
            <a:picLocks noChangeAspect="1"/>
          </p:cNvPicPr>
          <p:nvPr/>
        </p:nvPicPr>
        <p:blipFill>
          <a:blip r:embed="rId2"/>
          <a:srcRect l="0" r="0" t="0" b="0"/>
          <a:stretch/>
        </p:blipFill>
        <p:spPr>
          <a:xfrm>
            <a:off x="4637584" y="2195810"/>
            <a:ext cx="304800" cy="304800"/>
          </a:xfrm>
          <a:prstGeom prst="rect">
            <a:avLst/>
          </a:prstGeom>
        </p:spPr>
      </p:pic>
      <p:sp>
        <p:nvSpPr>
          <p:cNvPr id="10" name="Text 6"/>
          <p:cNvSpPr/>
          <p:nvPr/>
        </p:nvSpPr>
        <p:spPr>
          <a:xfrm>
            <a:off x="4637584" y="2602210"/>
            <a:ext cx="300428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Aapki pahchaan</a:t>
            </a:r>
            <a:endParaRPr lang="en-US" sz="1800" dirty="0"/>
          </a:p>
        </p:txBody>
      </p:sp>
      <p:sp>
        <p:nvSpPr>
          <p:cNvPr id="11" name="Text 7"/>
          <p:cNvSpPr/>
          <p:nvPr/>
        </p:nvSpPr>
        <p:spPr>
          <a:xfrm>
            <a:off x="4735628" y="2978100"/>
            <a:ext cx="2898623" cy="164331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Your logo and name on every screen</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Slips, Excel reports and Form V with your details</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Worker app shows your company name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Your colours across the app</a:t>
            </a:r>
            <a:endParaRPr lang="en-US" sz="1300" dirty="0"/>
          </a:p>
        </p:txBody>
      </p:sp>
      <p:sp>
        <p:nvSpPr>
          <p:cNvPr id="12" name="Shape 8"/>
          <p:cNvSpPr/>
          <p:nvPr/>
        </p:nvSpPr>
        <p:spPr>
          <a:xfrm>
            <a:off x="7995692" y="1964035"/>
            <a:ext cx="3380333" cy="3094881"/>
          </a:xfrm>
          <a:prstGeom prst="roundRect">
            <a:avLst>
              <a:gd name="adj" fmla="val 3180"/>
            </a:avLst>
          </a:prstGeom>
          <a:solidFill>
            <a:srgbClr val="FCFDFE"/>
          </a:solidFill>
          <a:ln w="6350">
            <a:solidFill>
              <a:srgbClr val="D5DCE5"/>
            </a:solidFill>
            <a:prstDash val="solid"/>
          </a:ln>
        </p:spPr>
      </p:sp>
      <p:pic>
        <p:nvPicPr>
          <p:cNvPr id="13" name="Image 2" descr="Database">    </p:cNvPr>
          <p:cNvPicPr>
            <a:picLocks noChangeAspect="1"/>
          </p:cNvPicPr>
          <p:nvPr/>
        </p:nvPicPr>
        <p:blipFill>
          <a:blip r:embed="rId3"/>
          <a:srcRect l="0" r="0" t="0" b="0"/>
          <a:stretch/>
        </p:blipFill>
        <p:spPr>
          <a:xfrm>
            <a:off x="8227467" y="2195810"/>
            <a:ext cx="304800" cy="304800"/>
          </a:xfrm>
          <a:prstGeom prst="rect">
            <a:avLst/>
          </a:prstGeom>
        </p:spPr>
      </p:pic>
      <p:sp>
        <p:nvSpPr>
          <p:cNvPr id="14" name="Text 9"/>
          <p:cNvSpPr/>
          <p:nvPr/>
        </p:nvSpPr>
        <p:spPr>
          <a:xfrm>
            <a:off x="8227467" y="2602210"/>
            <a:ext cx="300428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Aapka system</a:t>
            </a:r>
            <a:endParaRPr lang="en-US" sz="1800" dirty="0"/>
          </a:p>
        </p:txBody>
      </p:sp>
      <p:sp>
        <p:nvSpPr>
          <p:cNvPr id="15" name="Text 10"/>
          <p:cNvSpPr/>
          <p:nvPr/>
        </p:nvSpPr>
        <p:spPr>
          <a:xfrm>
            <a:off x="8325511" y="2978100"/>
            <a:ext cx="2898623" cy="1874441"/>
          </a:xfrm>
          <a:prstGeom prst="rect">
            <a:avLst/>
          </a:prstGeom>
          <a:noFill/>
          <a:ln/>
        </p:spPr>
        <p:txBody>
          <a:bodyPr wrap="square" lIns="0" tIns="0" rIns="0" bIns="0" rtlCol="0" anchor="t">
            <a:normAutofit/>
          </a:bodyPr>
          <a:lstStyle/>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Separate database for your company</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Export workers, attendance, payroll any time</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Roles, permissions and audit you control</a:t>
            </a:r>
            <a:endParaRPr lang="en-US" sz="1300" dirty="0"/>
          </a:p>
          <a:p>
            <a:pPr algn="l" marL="155956" indent="-155956">
              <a:lnSpc>
                <a:spcPts val="1820"/>
              </a:lnSpc>
              <a:buSzPct val="100000"/>
              <a:buChar char="•"/>
            </a:pPr>
            <a:r>
              <a:rPr lang="en-US" sz="1300" dirty="0">
                <a:solidFill>
                  <a:srgbClr val="3A4659"/>
                </a:solidFill>
                <a:latin typeface="Inter" pitchFamily="34" charset="0"/>
                <a:ea typeface="Inter" pitchFamily="34" charset="-122"/>
                <a:cs typeface="Inter" pitchFamily="34" charset="-120"/>
              </a:rPr>
              <a:t>No data shared with any other contractor</a:t>
            </a:r>
            <a:endParaRPr lang="en-US" sz="1300" dirty="0"/>
          </a:p>
        </p:txBody>
      </p:sp>
      <p:sp>
        <p:nvSpPr>
          <p:cNvPr id="16" name="Text 11"/>
          <p:cNvSpPr/>
          <p:nvPr/>
        </p:nvSpPr>
        <p:spPr>
          <a:xfrm>
            <a:off x="812800" y="536689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Own domain and colours come with the Professional plan; every plan gets yourname.thekaflow.com.</a:t>
            </a:r>
            <a:endParaRPr lang="en-US" sz="1200" dirty="0"/>
          </a:p>
        </p:txBody>
      </p:sp>
      <p:sp>
        <p:nvSpPr>
          <p:cNvPr id="17" name="Text 12"/>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18"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Why ThekaFlow</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Thekedar ke kaam ke liye bana, office ke liye nahi</a:t>
            </a:r>
            <a:endParaRPr lang="en-US" sz="18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22760"/>
          <a:ext cx="10553700" cy="3105696"/>
        </p:xfrm>
        <a:graphic>
          <a:graphicData uri="http://schemas.openxmlformats.org/drawingml/2006/table">
            <a:tbl>
              <a:tblPr/>
              <a:tblGrid>
                <a:gridCol w="3588258"/>
                <a:gridCol w="1688592"/>
                <a:gridCol w="1794129"/>
                <a:gridCol w="1688592"/>
                <a:gridCol w="1794129"/>
              </a:tblGrid>
              <a:tr h="590451">
                <a:tc>
                  <a:txBody>
                    <a:bodyPr/>
                    <a:lstStyle/>
                    <a:p>
                      <a:pPr indent="0" marL="0">
                        <a:lnSpc>
                          <a:spcPts val="1820"/>
                        </a:lnSpc>
                        <a:buNone/>
                      </a:pPr>
                      <a:r>
                        <a:rPr lang="en-US" sz="1300" b="1" dirty="0">
                          <a:solidFill>
                            <a:srgbClr val="F8FAFC"/>
                          </a:solidFill>
                          <a:latin typeface="Inter" pitchFamily="34" charset="0"/>
                          <a:ea typeface="Inter" pitchFamily="34" charset="-122"/>
                          <a:cs typeface="Inter" pitchFamily="34" charset="-120"/>
                        </a:rPr>
                        <a:t>What you need</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indent="0" marL="0">
                        <a:lnSpc>
                          <a:spcPts val="1820"/>
                        </a:lnSpc>
                        <a:buNone/>
                      </a:pPr>
                      <a:r>
                        <a:rPr lang="en-US" sz="1300" b="1" dirty="0">
                          <a:solidFill>
                            <a:srgbClr val="F8FAFC"/>
                          </a:solidFill>
                          <a:latin typeface="Inter" pitchFamily="34" charset="0"/>
                          <a:ea typeface="Inter" pitchFamily="34" charset="-122"/>
                          <a:cs typeface="Inter" pitchFamily="34" charset="-120"/>
                        </a:rPr>
                        <a:t>Excel / register</a:t>
                      </a:r>
                      <a:endParaRPr lang="en-US" sz="1300" dirty="0">
                        <a:latin typeface="Inter" charset="0"/>
                        <a:ea typeface="Inter" charset="0"/>
                        <a:cs typeface="Inter" charset="0"/>
                      </a:endParaRPr>
                    </a:p>
                  </a:txBody>
                  <a:tcPr marL="57785" marR="57785" marT="57785" marB="57785"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indent="0" marL="0">
                        <a:lnSpc>
                          <a:spcPts val="1820"/>
                        </a:lnSpc>
                        <a:buNone/>
                      </a:pPr>
                      <a:r>
                        <a:rPr lang="en-US" sz="1300" b="1" dirty="0">
                          <a:solidFill>
                            <a:srgbClr val="F8FAFC"/>
                          </a:solidFill>
                          <a:latin typeface="Inter" pitchFamily="34" charset="0"/>
                          <a:ea typeface="Inter" pitchFamily="34" charset="-122"/>
                          <a:cs typeface="Inter" pitchFamily="34" charset="-120"/>
                        </a:rPr>
                        <a:t>Generic HR software</a:t>
                      </a:r>
                      <a:endParaRPr lang="en-US" sz="1300" dirty="0">
                        <a:latin typeface="Inter" charset="0"/>
                        <a:ea typeface="Inter" charset="0"/>
                        <a:cs typeface="Inter" charset="0"/>
                      </a:endParaRPr>
                    </a:p>
                  </a:txBody>
                  <a:tcPr marL="57785" marR="57785" marT="57785" marB="57785"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indent="0" marL="0">
                        <a:lnSpc>
                          <a:spcPts val="1820"/>
                        </a:lnSpc>
                        <a:buNone/>
                      </a:pPr>
                      <a:r>
                        <a:rPr lang="en-US" sz="1300" b="1" dirty="0">
                          <a:solidFill>
                            <a:srgbClr val="F8FAFC"/>
                          </a:solidFill>
                          <a:latin typeface="Inter" pitchFamily="34" charset="0"/>
                          <a:ea typeface="Inter" pitchFamily="34" charset="-122"/>
                          <a:cs typeface="Inter" pitchFamily="34" charset="-120"/>
                        </a:rPr>
                        <a:t>Small hazri apps</a:t>
                      </a:r>
                      <a:endParaRPr lang="en-US" sz="1300" dirty="0">
                        <a:latin typeface="Inter" charset="0"/>
                        <a:ea typeface="Inter" charset="0"/>
                        <a:cs typeface="Inter" charset="0"/>
                      </a:endParaRPr>
                    </a:p>
                  </a:txBody>
                  <a:tcPr marL="57785" marR="57785" marT="57785" marB="57785"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indent="0" marL="0">
                        <a:lnSpc>
                          <a:spcPts val="1820"/>
                        </a:lnSpc>
                        <a:buNone/>
                      </a:pPr>
                      <a:r>
                        <a:rPr lang="en-US" sz="1300" b="1" dirty="0">
                          <a:solidFill>
                            <a:srgbClr val="F2B705"/>
                          </a:solidFill>
                          <a:latin typeface="Inter" pitchFamily="34" charset="0"/>
                          <a:ea typeface="Inter" pitchFamily="34" charset="-122"/>
                          <a:cs typeface="Inter" pitchFamily="34" charset="-120"/>
                        </a:rPr>
                        <a:t>ThekaFlow</a:t>
                      </a:r>
                      <a:endParaRPr lang="en-US" sz="1300" dirty="0">
                        <a:latin typeface="Inter" charset="0"/>
                        <a:ea typeface="Inter" charset="0"/>
                        <a:cs typeface="Inter" charset="0"/>
                      </a:endParaRPr>
                    </a:p>
                  </a:txBody>
                  <a:tcPr marL="57785" marR="57785" marT="57785" marB="57785"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r>
              <a:tr h="359321">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Site-wise hazri, OT, double duty</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By hand</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Office focus</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59321">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Hindi worker app, GPS hazri</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English only</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Some</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59321">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PF / ESI, advance recovery</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By hand</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Basic</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59321">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Bank bulk file, UTR back</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Some</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59321">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Form V, client compliance</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By hand</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59321">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Supplier (thekedar) portal</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59321">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Own domain, database, website</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3A4659"/>
                          </a:solidFill>
                          <a:latin typeface="Inter" pitchFamily="34" charset="0"/>
                          <a:ea typeface="Inter" pitchFamily="34" charset="-122"/>
                          <a:cs typeface="Inter" pitchFamily="34" charset="-120"/>
                        </a:rPr>
                        <a:t>No</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indent="0" marL="0">
                        <a:lnSpc>
                          <a:spcPts val="1820"/>
                        </a:lnSpc>
                        <a:buNone/>
                      </a:pPr>
                      <a:r>
                        <a:rPr lang="en-US" sz="1300" dirty="0">
                          <a:solidFill>
                            <a:srgbClr val="0D1A2B"/>
                          </a:solidFill>
                          <a:latin typeface="Inter" pitchFamily="34" charset="0"/>
                          <a:ea typeface="Inter" pitchFamily="34" charset="-122"/>
                          <a:cs typeface="Inter" pitchFamily="34" charset="-120"/>
                        </a:rPr>
                        <a:t>Yes</a:t>
                      </a:r>
                      <a:endParaRPr lang="en-US" sz="1300" dirty="0">
                        <a:latin typeface="Inter" charset="0"/>
                        <a:ea typeface="Inter" charset="0"/>
                        <a:cs typeface="Inter" charset="0"/>
                      </a:endParaRPr>
                    </a:p>
                  </a:txBody>
                  <a:tcPr marL="57785" marR="57785" marT="57785" marB="57785"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bl>
          </a:graphicData>
        </a:graphic>
      </p:graphicFrame>
      <p:sp>
        <p:nvSpPr>
          <p:cNvPr id="5" name="Text 2"/>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6" name="Text 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52983"/>
          </a:xfrm>
          <a:prstGeom prst="rect">
            <a:avLst/>
          </a:prstGeom>
          <a:noFill/>
          <a:ln/>
        </p:spPr>
        <p:txBody>
          <a:bodyPr wrap="square" lIns="0" tIns="0" rIns="0" bIns="0" rtlCol="0" anchor="t">
            <a:normAutofit/>
          </a:bodyPr>
          <a:lstStyle/>
          <a:p>
            <a:pPr algn="l" indent="0" marL="0">
              <a:lnSpc>
                <a:spcPts val="3366"/>
              </a:lnSpc>
              <a:buNone/>
            </a:pPr>
            <a:r>
              <a:rPr lang="en-US" sz="3060" b="1" i="0" dirty="0">
                <a:solidFill>
                  <a:srgbClr val="0D1A2B"/>
                </a:solidFill>
                <a:latin typeface="Archivo" pitchFamily="34" charset="0"/>
                <a:ea typeface="Archivo" pitchFamily="34" charset="-122"/>
                <a:cs typeface="Archivo" pitchFamily="34" charset="-120"/>
              </a:rPr>
              <a:t>Plans and pricing</a:t>
            </a:r>
            <a:endParaRPr lang="en-US" sz="3060" dirty="0"/>
          </a:p>
        </p:txBody>
      </p:sp>
      <p:sp>
        <p:nvSpPr>
          <p:cNvPr id="3" name="Shape 1"/>
          <p:cNvSpPr/>
          <p:nvPr/>
        </p:nvSpPr>
        <p:spPr>
          <a:xfrm>
            <a:off x="815975" y="1497558"/>
            <a:ext cx="2482850" cy="3883223"/>
          </a:xfrm>
          <a:prstGeom prst="roundRect">
            <a:avLst>
              <a:gd name="adj" fmla="val 3964"/>
            </a:avLst>
          </a:prstGeom>
          <a:solidFill>
            <a:srgbClr val="FCFDFE"/>
          </a:solidFill>
          <a:ln w="6350">
            <a:solidFill>
              <a:srgbClr val="D5DCE5"/>
            </a:solidFill>
            <a:prstDash val="solid"/>
          </a:ln>
        </p:spPr>
      </p:sp>
      <p:sp>
        <p:nvSpPr>
          <p:cNvPr id="4" name="Text 2"/>
          <p:cNvSpPr/>
          <p:nvPr/>
        </p:nvSpPr>
        <p:spPr>
          <a:xfrm>
            <a:off x="1047750" y="1729333"/>
            <a:ext cx="2079879"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Free</a:t>
            </a:r>
            <a:endParaRPr lang="en-US" sz="1800" dirty="0"/>
          </a:p>
        </p:txBody>
      </p:sp>
      <p:sp>
        <p:nvSpPr>
          <p:cNvPr id="5" name="Text 3"/>
          <p:cNvSpPr/>
          <p:nvPr/>
        </p:nvSpPr>
        <p:spPr>
          <a:xfrm>
            <a:off x="1047750" y="2079823"/>
            <a:ext cx="2079879"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0D1A2B"/>
                </a:solidFill>
                <a:latin typeface="Archivo" pitchFamily="34" charset="0"/>
                <a:ea typeface="Archivo" pitchFamily="34" charset="-122"/>
                <a:cs typeface="Archivo" pitchFamily="34" charset="-120"/>
              </a:rPr>
              <a:t>₹0</a:t>
            </a:r>
            <a:endParaRPr lang="en-US" sz="3600" dirty="0"/>
          </a:p>
        </p:txBody>
      </p:sp>
      <p:sp>
        <p:nvSpPr>
          <p:cNvPr id="6" name="Text 4"/>
          <p:cNvSpPr/>
          <p:nvPr/>
        </p:nvSpPr>
        <p:spPr>
          <a:xfrm>
            <a:off x="1047750" y="2613223"/>
            <a:ext cx="207987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Lifetime free</a:t>
            </a:r>
            <a:endParaRPr lang="en-US" sz="1200" dirty="0"/>
          </a:p>
        </p:txBody>
      </p:sp>
      <p:sp>
        <p:nvSpPr>
          <p:cNvPr id="7" name="Text 5"/>
          <p:cNvSpPr/>
          <p:nvPr/>
        </p:nvSpPr>
        <p:spPr>
          <a:xfrm>
            <a:off x="1047750" y="2902744"/>
            <a:ext cx="2079879"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D1A2B"/>
                </a:solidFill>
                <a:latin typeface="Inter" pitchFamily="34" charset="0"/>
                <a:ea typeface="Inter" pitchFamily="34" charset="-122"/>
                <a:cs typeface="Inter" pitchFamily="34" charset="-120"/>
              </a:rPr>
              <a:t>25 workers · 1 site</a:t>
            </a:r>
            <a:endParaRPr lang="en-US" sz="1200" dirty="0"/>
          </a:p>
        </p:txBody>
      </p:sp>
      <p:sp>
        <p:nvSpPr>
          <p:cNvPr id="8" name="Text 6"/>
          <p:cNvSpPr/>
          <p:nvPr/>
        </p:nvSpPr>
        <p:spPr>
          <a:xfrm>
            <a:off x="1152906" y="3192264"/>
            <a:ext cx="1967103" cy="1518642"/>
          </a:xfrm>
          <a:prstGeom prst="rect">
            <a:avLst/>
          </a:prstGeom>
          <a:noFill/>
          <a:ln/>
        </p:spPr>
        <p:txBody>
          <a:bodyPr wrap="square" lIns="0" tIns="0" rIns="0" bIns="0" rtlCol="0" anchor="t">
            <a:normAutofit/>
          </a:bodyPr>
          <a:lstStyle/>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Admin + 1 Supervisor</a:t>
            </a:r>
            <a:endParaRPr lang="en-US" sz="1200" dirty="0"/>
          </a:p>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Workers, KYC, Excel import</a:t>
            </a:r>
            <a:endParaRPr lang="en-US" sz="1200" dirty="0"/>
          </a:p>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Attendance, holidays, leave</a:t>
            </a:r>
            <a:endParaRPr lang="en-US" sz="1200" dirty="0"/>
          </a:p>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yourname.thekaflow.com</a:t>
            </a:r>
            <a:endParaRPr lang="en-US" sz="1200" dirty="0"/>
          </a:p>
        </p:txBody>
      </p:sp>
      <p:sp>
        <p:nvSpPr>
          <p:cNvPr id="9" name="Shape 7"/>
          <p:cNvSpPr/>
          <p:nvPr/>
        </p:nvSpPr>
        <p:spPr>
          <a:xfrm>
            <a:off x="3508375" y="1497558"/>
            <a:ext cx="2482850" cy="3883223"/>
          </a:xfrm>
          <a:prstGeom prst="roundRect">
            <a:avLst>
              <a:gd name="adj" fmla="val 3964"/>
            </a:avLst>
          </a:prstGeom>
          <a:solidFill>
            <a:srgbClr val="FCFDFE"/>
          </a:solidFill>
          <a:ln w="6350">
            <a:solidFill>
              <a:srgbClr val="D5DCE5"/>
            </a:solidFill>
            <a:prstDash val="solid"/>
          </a:ln>
        </p:spPr>
      </p:sp>
      <p:sp>
        <p:nvSpPr>
          <p:cNvPr id="10" name="Text 8"/>
          <p:cNvSpPr/>
          <p:nvPr/>
        </p:nvSpPr>
        <p:spPr>
          <a:xfrm>
            <a:off x="3740150" y="1729333"/>
            <a:ext cx="2079879"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D1A2B"/>
                </a:solidFill>
                <a:latin typeface="Archivo" pitchFamily="34" charset="0"/>
                <a:ea typeface="Archivo" pitchFamily="34" charset="-122"/>
                <a:cs typeface="Archivo" pitchFamily="34" charset="-120"/>
              </a:rPr>
              <a:t>Starter</a:t>
            </a:r>
            <a:endParaRPr lang="en-US" sz="1800" dirty="0"/>
          </a:p>
        </p:txBody>
      </p:sp>
      <p:sp>
        <p:nvSpPr>
          <p:cNvPr id="11" name="Text 9"/>
          <p:cNvSpPr/>
          <p:nvPr/>
        </p:nvSpPr>
        <p:spPr>
          <a:xfrm>
            <a:off x="3740150" y="2079823"/>
            <a:ext cx="2079879"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0D1A2B"/>
                </a:solidFill>
                <a:latin typeface="Archivo" pitchFamily="34" charset="0"/>
                <a:ea typeface="Archivo" pitchFamily="34" charset="-122"/>
                <a:cs typeface="Archivo" pitchFamily="34" charset="-120"/>
              </a:rPr>
              <a:t>₹29</a:t>
            </a:r>
            <a:endParaRPr lang="en-US" sz="3600" dirty="0"/>
          </a:p>
        </p:txBody>
      </p:sp>
      <p:sp>
        <p:nvSpPr>
          <p:cNvPr id="12" name="Text 10"/>
          <p:cNvSpPr/>
          <p:nvPr/>
        </p:nvSpPr>
        <p:spPr>
          <a:xfrm>
            <a:off x="3740150" y="2613223"/>
            <a:ext cx="207987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per worker / month</a:t>
            </a:r>
            <a:endParaRPr lang="en-US" sz="1200" dirty="0"/>
          </a:p>
        </p:txBody>
      </p:sp>
      <p:sp>
        <p:nvSpPr>
          <p:cNvPr id="13" name="Text 11"/>
          <p:cNvSpPr/>
          <p:nvPr/>
        </p:nvSpPr>
        <p:spPr>
          <a:xfrm>
            <a:off x="3740150" y="2902744"/>
            <a:ext cx="2079879"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D1A2B"/>
                </a:solidFill>
                <a:latin typeface="Inter" pitchFamily="34" charset="0"/>
                <a:ea typeface="Inter" pitchFamily="34" charset="-122"/>
                <a:cs typeface="Inter" pitchFamily="34" charset="-120"/>
              </a:rPr>
              <a:t>100 workers · 3 sites</a:t>
            </a:r>
            <a:endParaRPr lang="en-US" sz="1200" dirty="0"/>
          </a:p>
        </p:txBody>
      </p:sp>
      <p:sp>
        <p:nvSpPr>
          <p:cNvPr id="14" name="Text 12"/>
          <p:cNvSpPr/>
          <p:nvPr/>
        </p:nvSpPr>
        <p:spPr>
          <a:xfrm>
            <a:off x="3845306" y="3192264"/>
            <a:ext cx="1967103" cy="1518642"/>
          </a:xfrm>
          <a:prstGeom prst="rect">
            <a:avLst/>
          </a:prstGeom>
          <a:noFill/>
          <a:ln/>
        </p:spPr>
        <p:txBody>
          <a:bodyPr wrap="square" lIns="0" tIns="0" rIns="0" bIns="0" rtlCol="0" anchor="t">
            <a:normAutofit/>
          </a:bodyPr>
          <a:lstStyle/>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Payroll, PF / ESI, slips</a:t>
            </a:r>
            <a:endParaRPr lang="en-US" sz="1200" dirty="0"/>
          </a:p>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Worker app, GPS hazri</a:t>
            </a:r>
            <a:endParaRPr lang="en-US" sz="1200" dirty="0"/>
          </a:p>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Advances, bank file, UTR</a:t>
            </a:r>
            <a:endParaRPr lang="en-US" sz="1200" dirty="0"/>
          </a:p>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Admin, Supervisor, Finance</a:t>
            </a:r>
            <a:endParaRPr lang="en-US" sz="1200" dirty="0"/>
          </a:p>
          <a:p>
            <a:pPr algn="l" marL="148844" indent="-148844">
              <a:lnSpc>
                <a:spcPts val="1680"/>
              </a:lnSpc>
              <a:buSzPct val="100000"/>
              <a:buChar char="•"/>
            </a:pPr>
            <a:r>
              <a:rPr lang="en-US" sz="1200" dirty="0">
                <a:solidFill>
                  <a:srgbClr val="3A4659"/>
                </a:solidFill>
                <a:latin typeface="Inter" pitchFamily="34" charset="0"/>
                <a:ea typeface="Inter" pitchFamily="34" charset="-122"/>
                <a:cs typeface="Inter" pitchFamily="34" charset="-120"/>
              </a:rPr>
              <a:t>Your logo on slips</a:t>
            </a:r>
            <a:endParaRPr lang="en-US" sz="1200" dirty="0"/>
          </a:p>
        </p:txBody>
      </p:sp>
      <p:sp>
        <p:nvSpPr>
          <p:cNvPr id="15" name="Shape 13"/>
          <p:cNvSpPr/>
          <p:nvPr/>
        </p:nvSpPr>
        <p:spPr>
          <a:xfrm>
            <a:off x="6210300" y="1507083"/>
            <a:ext cx="2463800" cy="3864173"/>
          </a:xfrm>
          <a:prstGeom prst="roundRect">
            <a:avLst>
              <a:gd name="adj" fmla="val 3608"/>
            </a:avLst>
          </a:prstGeom>
          <a:solidFill>
            <a:srgbClr val="0D1A2B"/>
          </a:solidFill>
          <a:ln w="25400">
            <a:solidFill>
              <a:srgbClr val="F2B705"/>
            </a:solidFill>
            <a:prstDash val="solid"/>
          </a:ln>
        </p:spPr>
      </p:sp>
      <p:sp>
        <p:nvSpPr>
          <p:cNvPr id="16" name="Text 14"/>
          <p:cNvSpPr/>
          <p:nvPr/>
        </p:nvSpPr>
        <p:spPr>
          <a:xfrm>
            <a:off x="6451600" y="1748383"/>
            <a:ext cx="204063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B705"/>
                </a:solidFill>
                <a:latin typeface="Archivo" pitchFamily="34" charset="0"/>
                <a:ea typeface="Archivo" pitchFamily="34" charset="-122"/>
                <a:cs typeface="Archivo" pitchFamily="34" charset="-120"/>
              </a:rPr>
              <a:t>Professional</a:t>
            </a:r>
            <a:endParaRPr lang="en-US" sz="1800" dirty="0"/>
          </a:p>
        </p:txBody>
      </p:sp>
      <p:sp>
        <p:nvSpPr>
          <p:cNvPr id="17" name="Text 15"/>
          <p:cNvSpPr/>
          <p:nvPr/>
        </p:nvSpPr>
        <p:spPr>
          <a:xfrm>
            <a:off x="6451600" y="2098873"/>
            <a:ext cx="2040636"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F8FAFC"/>
                </a:solidFill>
                <a:latin typeface="Archivo" pitchFamily="34" charset="0"/>
                <a:ea typeface="Archivo" pitchFamily="34" charset="-122"/>
                <a:cs typeface="Archivo" pitchFamily="34" charset="-120"/>
              </a:rPr>
              <a:t>₹49</a:t>
            </a:r>
            <a:endParaRPr lang="en-US" sz="3600" dirty="0"/>
          </a:p>
        </p:txBody>
      </p:sp>
      <p:sp>
        <p:nvSpPr>
          <p:cNvPr id="18" name="Text 16"/>
          <p:cNvSpPr/>
          <p:nvPr/>
        </p:nvSpPr>
        <p:spPr>
          <a:xfrm>
            <a:off x="6451600" y="2632273"/>
            <a:ext cx="204063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DF"/>
                </a:solidFill>
                <a:latin typeface="Inter" pitchFamily="34" charset="0"/>
                <a:ea typeface="Inter" pitchFamily="34" charset="-122"/>
                <a:cs typeface="Inter" pitchFamily="34" charset="-120"/>
              </a:rPr>
              <a:t>per worker / month</a:t>
            </a:r>
            <a:endParaRPr lang="en-US" sz="1200" dirty="0"/>
          </a:p>
        </p:txBody>
      </p:sp>
      <p:sp>
        <p:nvSpPr>
          <p:cNvPr id="19" name="Text 17"/>
          <p:cNvSpPr/>
          <p:nvPr/>
        </p:nvSpPr>
        <p:spPr>
          <a:xfrm>
            <a:off x="6451600" y="2921794"/>
            <a:ext cx="204063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F8FAFC"/>
                </a:solidFill>
                <a:latin typeface="Inter" pitchFamily="34" charset="0"/>
                <a:ea typeface="Inter" pitchFamily="34" charset="-122"/>
                <a:cs typeface="Inter" pitchFamily="34" charset="-120"/>
              </a:rPr>
              <a:t>500 workers · any sites</a:t>
            </a:r>
            <a:endParaRPr lang="en-US" sz="1200" dirty="0"/>
          </a:p>
        </p:txBody>
      </p:sp>
      <p:sp>
        <p:nvSpPr>
          <p:cNvPr id="20" name="Text 18"/>
          <p:cNvSpPr/>
          <p:nvPr/>
        </p:nvSpPr>
        <p:spPr>
          <a:xfrm>
            <a:off x="6556756" y="3211314"/>
            <a:ext cx="1927860" cy="1731963"/>
          </a:xfrm>
          <a:prstGeom prst="rect">
            <a:avLst/>
          </a:prstGeom>
          <a:noFill/>
          <a:ln/>
        </p:spPr>
        <p:txBody>
          <a:bodyPr wrap="square" lIns="0" tIns="0" rIns="0" bIns="0" rtlCol="0" anchor="t">
            <a:normAutofit/>
          </a:bodyPr>
          <a:lstStyle/>
          <a:p>
            <a:pPr algn="l" marL="148844" indent="-148844">
              <a:lnSpc>
                <a:spcPts val="1680"/>
              </a:lnSpc>
              <a:buSzPct val="100000"/>
              <a:buChar char="•"/>
            </a:pPr>
            <a:r>
              <a:rPr lang="en-US" sz="1200" dirty="0">
                <a:solidFill>
                  <a:srgbClr val="C9D3DF"/>
                </a:solidFill>
                <a:latin typeface="Inter" pitchFamily="34" charset="0"/>
                <a:ea typeface="Inter" pitchFamily="34" charset="-122"/>
                <a:cs typeface="Inter" pitchFamily="34" charset="-120"/>
              </a:rPr>
              <a:t>Supplier portal, commission</a:t>
            </a:r>
            <a:endParaRPr lang="en-US" sz="1200" dirty="0"/>
          </a:p>
          <a:p>
            <a:pPr algn="l" marL="148844" indent="-148844">
              <a:lnSpc>
                <a:spcPts val="1680"/>
              </a:lnSpc>
              <a:buSzPct val="100000"/>
              <a:buChar char="•"/>
            </a:pPr>
            <a:r>
              <a:rPr lang="en-US" sz="1200" dirty="0">
                <a:solidFill>
                  <a:srgbClr val="C9D3DF"/>
                </a:solidFill>
                <a:latin typeface="Inter" pitchFamily="34" charset="0"/>
                <a:ea typeface="Inter" pitchFamily="34" charset="-122"/>
                <a:cs typeface="Inter" pitchFamily="34" charset="-120"/>
              </a:rPr>
              <a:t>Form V, client exports</a:t>
            </a:r>
            <a:endParaRPr lang="en-US" sz="1200" dirty="0"/>
          </a:p>
          <a:p>
            <a:pPr algn="l" marL="148844" indent="-148844">
              <a:lnSpc>
                <a:spcPts val="1680"/>
              </a:lnSpc>
              <a:buSzPct val="100000"/>
              <a:buChar char="•"/>
            </a:pPr>
            <a:r>
              <a:rPr lang="en-US" sz="1200" dirty="0">
                <a:solidFill>
                  <a:srgbClr val="C9D3DF"/>
                </a:solidFill>
                <a:latin typeface="Inter" pitchFamily="34" charset="0"/>
                <a:ea typeface="Inter" pitchFamily="34" charset="-122"/>
                <a:cs typeface="Inter" pitchFamily="34" charset="-120"/>
              </a:rPr>
              <a:t>Site fund, custom roles</a:t>
            </a:r>
            <a:endParaRPr lang="en-US" sz="1200" dirty="0"/>
          </a:p>
          <a:p>
            <a:pPr algn="l" marL="148844" indent="-148844">
              <a:lnSpc>
                <a:spcPts val="1680"/>
              </a:lnSpc>
              <a:buSzPct val="100000"/>
              <a:buChar char="•"/>
            </a:pPr>
            <a:r>
              <a:rPr lang="en-US" sz="1200" dirty="0">
                <a:solidFill>
                  <a:srgbClr val="C9D3DF"/>
                </a:solidFill>
                <a:latin typeface="Inter" pitchFamily="34" charset="0"/>
                <a:ea typeface="Inter" pitchFamily="34" charset="-122"/>
                <a:cs typeface="Inter" pitchFamily="34" charset="-120"/>
              </a:rPr>
              <a:t>Own domain, website, careers</a:t>
            </a:r>
            <a:endParaRPr lang="en-US" sz="1200" dirty="0"/>
          </a:p>
          <a:p>
            <a:pPr algn="l" marL="148844" indent="-148844">
              <a:lnSpc>
                <a:spcPts val="1680"/>
              </a:lnSpc>
              <a:buSzPct val="100000"/>
              <a:buChar char="•"/>
            </a:pPr>
            <a:r>
              <a:rPr lang="en-US" sz="1200" dirty="0">
                <a:solidFill>
                  <a:srgbClr val="C9D3DF"/>
                </a:solidFill>
                <a:latin typeface="Inter" pitchFamily="34" charset="0"/>
                <a:ea typeface="Inter" pitchFamily="34" charset="-122"/>
                <a:cs typeface="Inter" pitchFamily="34" charset="-120"/>
              </a:rPr>
              <a:t>Phone and WhatsApp support</a:t>
            </a:r>
            <a:endParaRPr lang="en-US" sz="1200" dirty="0"/>
          </a:p>
        </p:txBody>
      </p:sp>
      <p:sp>
        <p:nvSpPr>
          <p:cNvPr id="21" name="Shape 19"/>
          <p:cNvSpPr/>
          <p:nvPr/>
        </p:nvSpPr>
        <p:spPr>
          <a:xfrm>
            <a:off x="8893175" y="1497558"/>
            <a:ext cx="2482850" cy="3883223"/>
          </a:xfrm>
          <a:prstGeom prst="roundRect">
            <a:avLst>
              <a:gd name="adj" fmla="val 3964"/>
            </a:avLst>
          </a:prstGeom>
          <a:solidFill>
            <a:srgbClr val="FCFDFE"/>
          </a:solidFill>
          <a:ln w="6350">
            <a:solidFill>
              <a:srgbClr val="D5DCE5"/>
            </a:solidFill>
            <a:prstDash val="solid"/>
          </a:ln>
        </p:spPr>
      </p:sp>
      <p:sp>
        <p:nvSpPr>
          <p:cNvPr id="22" name="Text 20"/>
          <p:cNvSpPr/>
          <p:nvPr/>
        </p:nvSpPr>
        <p:spPr>
          <a:xfrm>
            <a:off x="9124950" y="1729333"/>
            <a:ext cx="2079879" cy="284956"/>
          </a:xfrm>
          <a:prstGeom prst="rect">
            <a:avLst/>
          </a:prstGeom>
          <a:noFill/>
          <a:ln/>
        </p:spPr>
        <p:txBody>
          <a:bodyPr wrap="square" lIns="0" tIns="0" rIns="0" bIns="0" rtlCol="0" anchor="t">
            <a:normAutofit/>
          </a:bodyPr>
          <a:lstStyle/>
          <a:p>
            <a:pPr algn="l" indent="0" marL="0">
              <a:lnSpc>
                <a:spcPts val="2072"/>
              </a:lnSpc>
              <a:buNone/>
            </a:pPr>
            <a:r>
              <a:rPr lang="en-US" sz="1727" b="1" dirty="0">
                <a:solidFill>
                  <a:srgbClr val="0D1A2B"/>
                </a:solidFill>
                <a:latin typeface="Archivo" pitchFamily="34" charset="0"/>
                <a:ea typeface="Archivo" pitchFamily="34" charset="-122"/>
                <a:cs typeface="Archivo" pitchFamily="34" charset="-120"/>
              </a:rPr>
              <a:t>Enterprise</a:t>
            </a:r>
            <a:endParaRPr lang="en-US" sz="1727" dirty="0"/>
          </a:p>
        </p:txBody>
      </p:sp>
      <p:sp>
        <p:nvSpPr>
          <p:cNvPr id="23" name="Text 21"/>
          <p:cNvSpPr/>
          <p:nvPr/>
        </p:nvSpPr>
        <p:spPr>
          <a:xfrm>
            <a:off x="9124950" y="2065089"/>
            <a:ext cx="2079879" cy="458093"/>
          </a:xfrm>
          <a:prstGeom prst="rect">
            <a:avLst/>
          </a:prstGeom>
          <a:noFill/>
          <a:ln/>
        </p:spPr>
        <p:txBody>
          <a:bodyPr wrap="square" lIns="0" tIns="0" rIns="0" bIns="0" rtlCol="0" anchor="t">
            <a:normAutofit/>
          </a:bodyPr>
          <a:lstStyle/>
          <a:p>
            <a:pPr algn="l" indent="0" marL="0">
              <a:lnSpc>
                <a:spcPts val="3420"/>
              </a:lnSpc>
              <a:buNone/>
            </a:pPr>
            <a:r>
              <a:rPr lang="en-US" sz="3420" b="1" dirty="0">
                <a:solidFill>
                  <a:srgbClr val="0D1A2B"/>
                </a:solidFill>
                <a:latin typeface="Archivo" pitchFamily="34" charset="0"/>
                <a:ea typeface="Archivo" pitchFamily="34" charset="-122"/>
                <a:cs typeface="Archivo" pitchFamily="34" charset="-120"/>
              </a:rPr>
              <a:t>₹99</a:t>
            </a:r>
            <a:endParaRPr lang="en-US" sz="3420" dirty="0"/>
          </a:p>
        </p:txBody>
      </p:sp>
      <p:sp>
        <p:nvSpPr>
          <p:cNvPr id="24" name="Text 22"/>
          <p:cNvSpPr/>
          <p:nvPr/>
        </p:nvSpPr>
        <p:spPr>
          <a:xfrm>
            <a:off x="9124950" y="2573982"/>
            <a:ext cx="2079879" cy="227261"/>
          </a:xfrm>
          <a:prstGeom prst="rect">
            <a:avLst/>
          </a:prstGeom>
          <a:noFill/>
          <a:ln/>
        </p:spPr>
        <p:txBody>
          <a:bodyPr wrap="square" lIns="0" tIns="0" rIns="0" bIns="0" rtlCol="0" anchor="t">
            <a:normAutofit/>
          </a:bodyPr>
          <a:lstStyle/>
          <a:p>
            <a:pPr algn="l" indent="0" marL="0">
              <a:lnSpc>
                <a:spcPts val="1622"/>
              </a:lnSpc>
              <a:buNone/>
            </a:pPr>
            <a:r>
              <a:rPr lang="en-US" sz="1159" dirty="0">
                <a:solidFill>
                  <a:srgbClr val="66748A"/>
                </a:solidFill>
                <a:latin typeface="Inter" pitchFamily="34" charset="0"/>
                <a:ea typeface="Inter" pitchFamily="34" charset="-122"/>
                <a:cs typeface="Inter" pitchFamily="34" charset="-120"/>
              </a:rPr>
              <a:t>per worker / month</a:t>
            </a:r>
            <a:endParaRPr lang="en-US" sz="1159" dirty="0"/>
          </a:p>
        </p:txBody>
      </p:sp>
      <p:sp>
        <p:nvSpPr>
          <p:cNvPr id="25" name="Text 23"/>
          <p:cNvSpPr/>
          <p:nvPr/>
        </p:nvSpPr>
        <p:spPr>
          <a:xfrm>
            <a:off x="9124950" y="2852043"/>
            <a:ext cx="2079879" cy="227310"/>
          </a:xfrm>
          <a:prstGeom prst="rect">
            <a:avLst/>
          </a:prstGeom>
          <a:noFill/>
          <a:ln/>
        </p:spPr>
        <p:txBody>
          <a:bodyPr wrap="square" lIns="0" tIns="0" rIns="0" bIns="0" rtlCol="0" anchor="t">
            <a:normAutofit/>
          </a:bodyPr>
          <a:lstStyle/>
          <a:p>
            <a:pPr algn="l" indent="0" marL="0">
              <a:lnSpc>
                <a:spcPts val="1622"/>
              </a:lnSpc>
              <a:buNone/>
            </a:pPr>
            <a:r>
              <a:rPr lang="en-US" sz="1159" b="1" dirty="0">
                <a:solidFill>
                  <a:srgbClr val="0D1A2B"/>
                </a:solidFill>
                <a:latin typeface="Inter" pitchFamily="34" charset="0"/>
                <a:ea typeface="Inter" pitchFamily="34" charset="-122"/>
                <a:cs typeface="Inter" pitchFamily="34" charset="-120"/>
              </a:rPr>
              <a:t>Up to 10,000 workers</a:t>
            </a:r>
            <a:endParaRPr lang="en-US" sz="1159" dirty="0"/>
          </a:p>
        </p:txBody>
      </p:sp>
      <p:sp>
        <p:nvSpPr>
          <p:cNvPr id="26" name="Text 24"/>
          <p:cNvSpPr/>
          <p:nvPr/>
        </p:nvSpPr>
        <p:spPr>
          <a:xfrm>
            <a:off x="9230363" y="3130153"/>
            <a:ext cx="1966846" cy="2044254"/>
          </a:xfrm>
          <a:prstGeom prst="rect">
            <a:avLst/>
          </a:prstGeom>
          <a:noFill/>
          <a:ln/>
        </p:spPr>
        <p:txBody>
          <a:bodyPr wrap="square" lIns="0" tIns="0" rIns="0" bIns="0" rtlCol="0" anchor="t">
            <a:normAutofit/>
          </a:bodyPr>
          <a:lstStyle/>
          <a:p>
            <a:pPr algn="l" marL="148587" indent="-148587">
              <a:lnSpc>
                <a:spcPts val="1633"/>
              </a:lnSpc>
              <a:buSzPct val="100000"/>
              <a:buChar char="•"/>
            </a:pPr>
            <a:r>
              <a:rPr lang="en-US" sz="1166" dirty="0">
                <a:solidFill>
                  <a:srgbClr val="3A4659"/>
                </a:solidFill>
                <a:latin typeface="Inter" pitchFamily="34" charset="0"/>
                <a:ea typeface="Inter" pitchFamily="34" charset="-122"/>
                <a:cs typeface="Inter" pitchFamily="34" charset="-120"/>
              </a:rPr>
              <a:t>Custom bank, client formats</a:t>
            </a:r>
            <a:endParaRPr lang="en-US" sz="1166" dirty="0"/>
          </a:p>
          <a:p>
            <a:pPr algn="l" marL="148587" indent="-148587">
              <a:lnSpc>
                <a:spcPts val="1633"/>
              </a:lnSpc>
              <a:buSzPct val="100000"/>
              <a:buChar char="•"/>
            </a:pPr>
            <a:r>
              <a:rPr lang="en-US" sz="1166" dirty="0">
                <a:solidFill>
                  <a:srgbClr val="3A4659"/>
                </a:solidFill>
                <a:latin typeface="Inter" pitchFamily="34" charset="0"/>
                <a:ea typeface="Inter" pitchFamily="34" charset="-122"/>
                <a:cs typeface="Inter" pitchFamily="34" charset="-120"/>
              </a:rPr>
              <a:t>Several companies, GSTINs</a:t>
            </a:r>
            <a:endParaRPr lang="en-US" sz="1166" dirty="0"/>
          </a:p>
          <a:p>
            <a:pPr algn="l" marL="148587" indent="-148587">
              <a:lnSpc>
                <a:spcPts val="1633"/>
              </a:lnSpc>
              <a:buSzPct val="100000"/>
              <a:buChar char="•"/>
            </a:pPr>
            <a:r>
              <a:rPr lang="en-US" sz="1166" dirty="0">
                <a:solidFill>
                  <a:srgbClr val="3A4659"/>
                </a:solidFill>
                <a:latin typeface="Inter" pitchFamily="34" charset="0"/>
                <a:ea typeface="Inter" pitchFamily="34" charset="-122"/>
                <a:cs typeface="Inter" pitchFamily="34" charset="-120"/>
              </a:rPr>
              <a:t>Play Store app in your name</a:t>
            </a:r>
            <a:endParaRPr lang="en-US" sz="1166" dirty="0"/>
          </a:p>
          <a:p>
            <a:pPr algn="l" marL="148587" indent="-148587">
              <a:lnSpc>
                <a:spcPts val="1633"/>
              </a:lnSpc>
              <a:buSzPct val="100000"/>
              <a:buChar char="•"/>
            </a:pPr>
            <a:r>
              <a:rPr lang="en-US" sz="1166" dirty="0">
                <a:solidFill>
                  <a:srgbClr val="3A4659"/>
                </a:solidFill>
                <a:latin typeface="Inter" pitchFamily="34" charset="0"/>
                <a:ea typeface="Inter" pitchFamily="34" charset="-122"/>
                <a:cs typeface="Inter" pitchFamily="34" charset="-120"/>
              </a:rPr>
              <a:t>Your own server or cloud</a:t>
            </a:r>
            <a:endParaRPr lang="en-US" sz="1166" dirty="0"/>
          </a:p>
          <a:p>
            <a:pPr algn="l" marL="148587" indent="-148587">
              <a:lnSpc>
                <a:spcPts val="1633"/>
              </a:lnSpc>
              <a:buSzPct val="100000"/>
              <a:buChar char="•"/>
            </a:pPr>
            <a:r>
              <a:rPr lang="en-US" sz="1166" dirty="0">
                <a:solidFill>
                  <a:srgbClr val="3A4659"/>
                </a:solidFill>
                <a:latin typeface="Inter" pitchFamily="34" charset="0"/>
                <a:ea typeface="Inter" pitchFamily="34" charset="-122"/>
                <a:cs typeface="Inter" pitchFamily="34" charset="-120"/>
              </a:rPr>
              <a:t>Named manager, on-site training</a:t>
            </a:r>
            <a:endParaRPr lang="en-US" sz="1166" dirty="0"/>
          </a:p>
        </p:txBody>
      </p:sp>
      <p:sp>
        <p:nvSpPr>
          <p:cNvPr id="27" name="Text 25"/>
          <p:cNvSpPr/>
          <p:nvPr/>
        </p:nvSpPr>
        <p:spPr>
          <a:xfrm>
            <a:off x="812800" y="5637957"/>
            <a:ext cx="10883392" cy="229443"/>
          </a:xfrm>
          <a:prstGeom prst="rect">
            <a:avLst/>
          </a:prstGeom>
          <a:noFill/>
          <a:ln/>
        </p:spPr>
        <p:txBody>
          <a:bodyPr wrap="square" lIns="0" tIns="0" rIns="0" bIns="0" rtlCol="0" anchor="t">
            <a:normAutofit/>
          </a:bodyPr>
          <a:lstStyle/>
          <a:p>
            <a:pPr algn="l" indent="0" marL="0">
              <a:lnSpc>
                <a:spcPts val="1622"/>
              </a:lnSpc>
              <a:buNone/>
            </a:pPr>
            <a:r>
              <a:rPr lang="en-US" sz="1159" dirty="0">
                <a:solidFill>
                  <a:srgbClr val="66748A"/>
                </a:solidFill>
                <a:latin typeface="Inter" pitchFamily="34" charset="0"/>
                <a:ea typeface="Inter" pitchFamily="34" charset="-122"/>
                <a:cs typeface="Inter" pitchFamily="34" charset="-120"/>
              </a:rPr>
              <a:t>Per active worker per month · GST extra · yearly invoice · each plan includes everything in the one before it.</a:t>
            </a:r>
            <a:endParaRPr lang="en-US" sz="1159" dirty="0"/>
          </a:p>
        </p:txBody>
      </p:sp>
      <p:sp>
        <p:nvSpPr>
          <p:cNvPr id="28" name="Text 2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29" name="Text 2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23</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153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What each plan includes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25637"/>
          <a:ext cx="10553700" cy="4316363"/>
        </p:xfrm>
        <a:graphic>
          <a:graphicData uri="http://schemas.openxmlformats.org/drawingml/2006/table">
            <a:tbl>
              <a:tblPr/>
              <a:tblGrid>
                <a:gridCol w="4221480"/>
                <a:gridCol w="1583055"/>
                <a:gridCol w="1583055"/>
                <a:gridCol w="1583055"/>
                <a:gridCol w="1583055"/>
              </a:tblGrid>
              <a:tr h="331986">
                <a:tc>
                  <a:txBody>
                    <a:bodyPr/>
                    <a:lstStyle/>
                    <a:p>
                      <a:pPr indent="0" marL="0">
                        <a:lnSpc>
                          <a:spcPts val="1675"/>
                        </a:lnSpc>
                        <a:buNone/>
                      </a:pPr>
                      <a:r>
                        <a:rPr lang="en-US" sz="1196" b="1" dirty="0">
                          <a:solidFill>
                            <a:srgbClr val="F8FAFC"/>
                          </a:solidFill>
                          <a:latin typeface="Inter" pitchFamily="34" charset="0"/>
                          <a:ea typeface="Inter" pitchFamily="34" charset="-122"/>
                          <a:cs typeface="Inter" pitchFamily="34" charset="-120"/>
                        </a:rPr>
                        <a:t>Feature</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algn="ctr" indent="0" marL="0">
                        <a:lnSpc>
                          <a:spcPts val="1675"/>
                        </a:lnSpc>
                        <a:buNone/>
                      </a:pPr>
                      <a:r>
                        <a:rPr lang="en-US" sz="1196" b="1" dirty="0">
                          <a:solidFill>
                            <a:srgbClr val="F8FAFC"/>
                          </a:solidFill>
                          <a:latin typeface="Inter" pitchFamily="34" charset="0"/>
                          <a:ea typeface="Inter" pitchFamily="34" charset="-122"/>
                          <a:cs typeface="Inter" pitchFamily="34" charset="-120"/>
                        </a:rPr>
                        <a:t>Free</a:t>
                      </a:r>
                      <a:endParaRPr lang="en-US" sz="1196" dirty="0">
                        <a:latin typeface="Inter" charset="0"/>
                        <a:ea typeface="Inter" charset="0"/>
                        <a:cs typeface="Inter" charset="0"/>
                      </a:endParaRPr>
                    </a:p>
                  </a:txBody>
                  <a:tcPr marL="53173" marR="53173" marT="53173" marB="53173"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algn="ctr" indent="0" marL="0">
                        <a:lnSpc>
                          <a:spcPts val="1675"/>
                        </a:lnSpc>
                        <a:buNone/>
                      </a:pPr>
                      <a:r>
                        <a:rPr lang="en-US" sz="1196" b="1" dirty="0">
                          <a:solidFill>
                            <a:srgbClr val="F8FAFC"/>
                          </a:solidFill>
                          <a:latin typeface="Inter" pitchFamily="34" charset="0"/>
                          <a:ea typeface="Inter" pitchFamily="34" charset="-122"/>
                          <a:cs typeface="Inter" pitchFamily="34" charset="-120"/>
                        </a:rPr>
                        <a:t>Starter</a:t>
                      </a:r>
                      <a:endParaRPr lang="en-US" sz="1196" dirty="0">
                        <a:latin typeface="Inter" charset="0"/>
                        <a:ea typeface="Inter" charset="0"/>
                        <a:cs typeface="Inter" charset="0"/>
                      </a:endParaRPr>
                    </a:p>
                  </a:txBody>
                  <a:tcPr marL="53173" marR="53173" marT="53173" marB="53173"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algn="ctr" indent="0" marL="0">
                        <a:lnSpc>
                          <a:spcPts val="1675"/>
                        </a:lnSpc>
                        <a:buNone/>
                      </a:pPr>
                      <a:r>
                        <a:rPr lang="en-US" sz="1196" b="1" dirty="0">
                          <a:solidFill>
                            <a:srgbClr val="F2B705"/>
                          </a:solidFill>
                          <a:latin typeface="Inter" pitchFamily="34" charset="0"/>
                          <a:ea typeface="Inter" pitchFamily="34" charset="-122"/>
                          <a:cs typeface="Inter" pitchFamily="34" charset="-120"/>
                        </a:rPr>
                        <a:t>Professional</a:t>
                      </a:r>
                      <a:endParaRPr lang="en-US" sz="1196" dirty="0">
                        <a:latin typeface="Inter" charset="0"/>
                        <a:ea typeface="Inter" charset="0"/>
                        <a:cs typeface="Inter" charset="0"/>
                      </a:endParaRPr>
                    </a:p>
                  </a:txBody>
                  <a:tcPr marL="53173" marR="53173" marT="53173" marB="53173"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c>
                  <a:txBody>
                    <a:bodyPr/>
                    <a:lstStyle/>
                    <a:p>
                      <a:pPr algn="ctr" indent="0" marL="0">
                        <a:lnSpc>
                          <a:spcPts val="1675"/>
                        </a:lnSpc>
                        <a:buNone/>
                      </a:pPr>
                      <a:r>
                        <a:rPr lang="en-US" sz="1196" b="1" dirty="0">
                          <a:solidFill>
                            <a:srgbClr val="F8FAFC"/>
                          </a:solidFill>
                          <a:latin typeface="Inter" pitchFamily="34" charset="0"/>
                          <a:ea typeface="Inter" pitchFamily="34" charset="-122"/>
                          <a:cs typeface="Inter" pitchFamily="34" charset="-120"/>
                        </a:rPr>
                        <a:t>Enterprise</a:t>
                      </a:r>
                      <a:endParaRPr lang="en-US" sz="1196" dirty="0">
                        <a:latin typeface="Inter" charset="0"/>
                        <a:ea typeface="Inter" charset="0"/>
                        <a:cs typeface="Inter" charset="0"/>
                      </a:endParaRPr>
                    </a:p>
                  </a:txBody>
                  <a:tcPr marL="53173" marR="53173" marT="53173" marB="53173" anchor="t">
                    <a:lnL w="12700" cap="flat" cmpd="sng" algn="ctr">
                      <a:solidFill>
                        <a:srgbClr val="0F1926"/>
                      </a:solidFill>
                      <a:prstDash val="solid"/>
                      <a:round/>
                      <a:headEnd type="none" w="med" len="med"/>
                      <a:tailEnd type="none" w="med" len="med"/>
                    </a:lnL>
                    <a:lnR w="12700" cap="flat" cmpd="sng" algn="ctr">
                      <a:solidFill>
                        <a:srgbClr val="0F1926"/>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0F1926"/>
                      </a:solidFill>
                      <a:prstDash val="solid"/>
                      <a:round/>
                      <a:headEnd type="none" w="med" len="med"/>
                      <a:tailEnd type="none" w="med" len="med"/>
                    </a:lnB>
                    <a:solidFill>
                      <a:srgbClr val="0D1A2B"/>
                    </a:solidFill>
                  </a:tcPr>
                </a:tc>
              </a:tr>
              <a:tr h="33198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Workers · sites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25 · 1</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100 · 3</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500 · any</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10,000 · any</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0F1926"/>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Workers, KYC, attendance, leave</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Worker app with GPS attendance</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Payroll, PF / ESI, slips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Advances, bank file, UTR</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Site fund, salary revisions, queries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Supplier portal and commission</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Form V, wage annexure, client exports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Own domain, colours, company website</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Custom bank and client formats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Several GSTINs, own server, Play Store</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No</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Yes</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C4C5C7"/>
                      </a:solidFill>
                      <a:prstDash val="solid"/>
                      <a:round/>
                      <a:headEnd type="none" w="med" len="med"/>
                      <a:tailEnd type="none" w="med" len="med"/>
                    </a:lnR>
                    <a:lnT w="12700" cap="flat" cmpd="sng" algn="ctr">
                      <a:solidFill>
                        <a:srgbClr val="BBBEC2"/>
                      </a:solidFill>
                      <a:prstDash val="solid"/>
                      <a:round/>
                      <a:headEnd type="none" w="med" len="med"/>
                      <a:tailEnd type="none" w="med" len="med"/>
                    </a:lnT>
                    <a:lnB w="12700" cap="flat" cmpd="sng" algn="ctr">
                      <a:solidFill>
                        <a:srgbClr val="C4C5C7"/>
                      </a:solidFill>
                      <a:prstDash val="solid"/>
                      <a:round/>
                      <a:headEnd type="none" w="med" len="med"/>
                      <a:tailEnd type="none" w="med" len="med"/>
                    </a:lnB>
                  </a:tcPr>
                </a:tc>
              </a:tr>
              <a:tr h="332036">
                <a:tc>
                  <a:txBody>
                    <a:bodyPr/>
                    <a:lstStyle/>
                    <a:p>
                      <a:pPr indent="0" marL="0">
                        <a:lnSpc>
                          <a:spcPts val="1675"/>
                        </a:lnSpc>
                        <a:buNone/>
                      </a:pPr>
                      <a:r>
                        <a:rPr lang="en-US" sz="1196" dirty="0">
                          <a:solidFill>
                            <a:srgbClr val="0D1A2B"/>
                          </a:solidFill>
                          <a:latin typeface="Inter" pitchFamily="34" charset="0"/>
                          <a:ea typeface="Inter" pitchFamily="34" charset="-122"/>
                          <a:cs typeface="Inter" pitchFamily="34" charset="-120"/>
                        </a:rPr>
                        <a:t>Support</a:t>
                      </a:r>
                      <a:endParaRPr lang="en-US" sz="1196" dirty="0">
                        <a:latin typeface="Inter" charset="0"/>
                        <a:ea typeface="Inter" charset="0"/>
                        <a:cs typeface="Inter" charset="0"/>
                      </a:endParaRPr>
                    </a:p>
                  </a:txBody>
                  <a:tcPr marL="53173" marR="53173" marT="53173" marB="53173" anchor="t">
                    <a:lnL w="12700" cap="flat" cmpd="sng" algn="ctr">
                      <a:solidFill>
                        <a:srgbClr val="C4C5C7"/>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Email</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Email</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Phone, WhatsApp</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c>
                  <a:txBody>
                    <a:bodyPr/>
                    <a:lstStyle/>
                    <a:p>
                      <a:pPr algn="ctr" indent="0" marL="0">
                        <a:lnSpc>
                          <a:spcPts val="1675"/>
                        </a:lnSpc>
                        <a:buNone/>
                      </a:pPr>
                      <a:r>
                        <a:rPr lang="en-US" sz="1196" dirty="0">
                          <a:solidFill>
                            <a:srgbClr val="3A4659"/>
                          </a:solidFill>
                          <a:latin typeface="Inter" pitchFamily="34" charset="0"/>
                          <a:ea typeface="Inter" pitchFamily="34" charset="-122"/>
                          <a:cs typeface="Inter" pitchFamily="34" charset="-120"/>
                        </a:rPr>
                        <a:t>Named manager</a:t>
                      </a:r>
                      <a:endParaRPr lang="en-US" sz="1196" dirty="0">
                        <a:latin typeface="Inter" charset="0"/>
                        <a:ea typeface="Inter" charset="0"/>
                        <a:cs typeface="Inter" charset="0"/>
                      </a:endParaRPr>
                    </a:p>
                  </a:txBody>
                  <a:tcPr marL="53173" marR="53173" marT="53173" marB="53173" anchor="t">
                    <a:lnL w="12700" cap="flat" cmpd="sng" algn="ctr">
                      <a:solidFill>
                        <a:srgbClr val="BBBEC2"/>
                      </a:solidFill>
                      <a:prstDash val="solid"/>
                      <a:round/>
                      <a:headEnd type="none" w="med" len="med"/>
                      <a:tailEnd type="none" w="med" len="med"/>
                    </a:lnL>
                    <a:lnR w="12700" cap="flat" cmpd="sng" algn="ctr">
                      <a:solidFill>
                        <a:srgbClr val="BBBEC2"/>
                      </a:solidFill>
                      <a:prstDash val="solid"/>
                      <a:round/>
                      <a:headEnd type="none" w="med" len="med"/>
                      <a:tailEnd type="none" w="med" len="med"/>
                    </a:lnR>
                    <a:lnT w="12700" cap="flat" cmpd="sng" algn="ctr">
                      <a:solidFill>
                        <a:srgbClr val="C4C5C7"/>
                      </a:solidFill>
                      <a:prstDash val="solid"/>
                      <a:round/>
                      <a:headEnd type="none" w="med" len="med"/>
                      <a:tailEnd type="none" w="med" len="med"/>
                    </a:lnT>
                    <a:lnB w="12700" cap="flat" cmpd="sng" algn="ctr">
                      <a:solidFill>
                        <a:srgbClr val="BBBEC2"/>
                      </a:solidFill>
                      <a:prstDash val="solid"/>
                      <a:round/>
                      <a:headEnd type="none" w="med" len="med"/>
                      <a:tailEnd type="none" w="med" len="med"/>
                    </a:lnB>
                    <a:solidFill>
                      <a:srgbClr val="EAEEF3"/>
                    </a:solidFill>
                  </a:tcPr>
                </a:tc>
              </a:tr>
            </a:tbl>
          </a:graphicData>
        </a:graphic>
      </p:graphicFrame>
      <p:sp>
        <p:nvSpPr>
          <p:cNvPr id="4" name="Text 1"/>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5" name="Text 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24</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D1A2B"/>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8FAFC"/>
                </a:solidFill>
                <a:latin typeface="Archivo" pitchFamily="34" charset="0"/>
                <a:ea typeface="Archivo" pitchFamily="34" charset="-122"/>
                <a:cs typeface="Archivo" pitchFamily="34" charset="-120"/>
              </a:rPr>
              <a:t>Live in days, not months</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2B705"/>
                </a:solidFill>
                <a:latin typeface="Archivo" pitchFamily="34" charset="0"/>
                <a:ea typeface="Archivo" pitchFamily="34" charset="-122"/>
                <a:cs typeface="Archivo" pitchFamily="34" charset="-120"/>
              </a:rPr>
              <a:t>Setup hum karte hain, aap sirf data dijiye</a:t>
            </a:r>
            <a:endParaRPr lang="en-US" sz="1800" dirty="0"/>
          </a:p>
        </p:txBody>
      </p:sp>
      <p:sp>
        <p:nvSpPr>
          <p:cNvPr id="4" name="Shape 2"/>
          <p:cNvSpPr/>
          <p:nvPr/>
        </p:nvSpPr>
        <p:spPr>
          <a:xfrm>
            <a:off x="812800" y="1960860"/>
            <a:ext cx="1991320" cy="1869232"/>
          </a:xfrm>
          <a:prstGeom prst="roundRect">
            <a:avLst>
              <a:gd name="adj" fmla="val 5435"/>
            </a:avLst>
          </a:prstGeom>
          <a:solidFill>
            <a:srgbClr val="16273D"/>
          </a:solidFill>
          <a:ln/>
        </p:spPr>
      </p:sp>
      <p:sp>
        <p:nvSpPr>
          <p:cNvPr id="5" name="Text 3"/>
          <p:cNvSpPr/>
          <p:nvPr/>
        </p:nvSpPr>
        <p:spPr>
          <a:xfrm>
            <a:off x="1016000" y="2164060"/>
            <a:ext cx="163572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705"/>
                </a:solidFill>
                <a:latin typeface="Inter" pitchFamily="34" charset="0"/>
                <a:ea typeface="Inter" pitchFamily="34" charset="-122"/>
                <a:cs typeface="Inter" pitchFamily="34" charset="-120"/>
              </a:rPr>
              <a:t>DAY 0</a:t>
            </a:r>
            <a:endParaRPr lang="en-US" sz="1200" dirty="0"/>
          </a:p>
        </p:txBody>
      </p:sp>
      <p:sp>
        <p:nvSpPr>
          <p:cNvPr id="6" name="Text 4"/>
          <p:cNvSpPr/>
          <p:nvPr/>
        </p:nvSpPr>
        <p:spPr>
          <a:xfrm>
            <a:off x="1016000" y="2453580"/>
            <a:ext cx="1635720"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Demo on your process</a:t>
            </a:r>
            <a:endParaRPr lang="en-US" sz="1600" dirty="0"/>
          </a:p>
        </p:txBody>
      </p:sp>
      <p:sp>
        <p:nvSpPr>
          <p:cNvPr id="7" name="Text 5"/>
          <p:cNvSpPr/>
          <p:nvPr/>
        </p:nvSpPr>
        <p:spPr>
          <a:xfrm>
            <a:off x="1016000" y="3017441"/>
            <a:ext cx="163572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DF"/>
                </a:solidFill>
                <a:latin typeface="Inter" pitchFamily="34" charset="0"/>
                <a:ea typeface="Inter" pitchFamily="34" charset="-122"/>
                <a:cs typeface="Inter" pitchFamily="34" charset="-120"/>
              </a:rPr>
              <a:t>A short screen share, in the order you work.</a:t>
            </a:r>
            <a:endParaRPr lang="en-US" sz="1200" dirty="0"/>
          </a:p>
        </p:txBody>
      </p:sp>
      <p:sp>
        <p:nvSpPr>
          <p:cNvPr id="8" name="Shape 6"/>
          <p:cNvSpPr/>
          <p:nvPr/>
        </p:nvSpPr>
        <p:spPr>
          <a:xfrm>
            <a:off x="2956520" y="1960860"/>
            <a:ext cx="1991370" cy="1869232"/>
          </a:xfrm>
          <a:prstGeom prst="roundRect">
            <a:avLst>
              <a:gd name="adj" fmla="val 5435"/>
            </a:avLst>
          </a:prstGeom>
          <a:solidFill>
            <a:srgbClr val="16273D"/>
          </a:solidFill>
          <a:ln/>
        </p:spPr>
      </p:sp>
      <p:sp>
        <p:nvSpPr>
          <p:cNvPr id="9" name="Text 7"/>
          <p:cNvSpPr/>
          <p:nvPr/>
        </p:nvSpPr>
        <p:spPr>
          <a:xfrm>
            <a:off x="3159720" y="2164060"/>
            <a:ext cx="163577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705"/>
                </a:solidFill>
                <a:latin typeface="Inter" pitchFamily="34" charset="0"/>
                <a:ea typeface="Inter" pitchFamily="34" charset="-122"/>
                <a:cs typeface="Inter" pitchFamily="34" charset="-120"/>
              </a:rPr>
              <a:t>DAYS 1–5</a:t>
            </a:r>
            <a:endParaRPr lang="en-US" sz="1200" dirty="0"/>
          </a:p>
        </p:txBody>
      </p:sp>
      <p:sp>
        <p:nvSpPr>
          <p:cNvPr id="10" name="Text 8"/>
          <p:cNvSpPr/>
          <p:nvPr/>
        </p:nvSpPr>
        <p:spPr>
          <a:xfrm>
            <a:off x="3159720" y="2453580"/>
            <a:ext cx="163577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Setup</a:t>
            </a:r>
            <a:endParaRPr lang="en-US" sz="1600" dirty="0"/>
          </a:p>
        </p:txBody>
      </p:sp>
      <p:sp>
        <p:nvSpPr>
          <p:cNvPr id="11" name="Text 9"/>
          <p:cNvSpPr/>
          <p:nvPr/>
        </p:nvSpPr>
        <p:spPr>
          <a:xfrm>
            <a:off x="3159720" y="2773611"/>
            <a:ext cx="1635770" cy="87868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DF"/>
                </a:solidFill>
                <a:latin typeface="Inter" pitchFamily="34" charset="0"/>
                <a:ea typeface="Inter" pitchFamily="34" charset="-122"/>
                <a:cs typeface="Inter" pitchFamily="34" charset="-120"/>
              </a:rPr>
              <a:t>Company, PF / ESI codes, sites, bank format, staff and suppliers.</a:t>
            </a:r>
            <a:endParaRPr lang="en-US" sz="1200" dirty="0"/>
          </a:p>
        </p:txBody>
      </p:sp>
      <p:sp>
        <p:nvSpPr>
          <p:cNvPr id="12" name="Shape 10"/>
          <p:cNvSpPr/>
          <p:nvPr/>
        </p:nvSpPr>
        <p:spPr>
          <a:xfrm>
            <a:off x="5100290" y="1960860"/>
            <a:ext cx="1991370" cy="1869232"/>
          </a:xfrm>
          <a:prstGeom prst="roundRect">
            <a:avLst>
              <a:gd name="adj" fmla="val 5435"/>
            </a:avLst>
          </a:prstGeom>
          <a:solidFill>
            <a:srgbClr val="16273D"/>
          </a:solidFill>
          <a:ln/>
        </p:spPr>
      </p:sp>
      <p:sp>
        <p:nvSpPr>
          <p:cNvPr id="13" name="Text 11"/>
          <p:cNvSpPr/>
          <p:nvPr/>
        </p:nvSpPr>
        <p:spPr>
          <a:xfrm>
            <a:off x="5303490" y="2164060"/>
            <a:ext cx="163577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705"/>
                </a:solidFill>
                <a:latin typeface="Inter" pitchFamily="34" charset="0"/>
                <a:ea typeface="Inter" pitchFamily="34" charset="-122"/>
                <a:cs typeface="Inter" pitchFamily="34" charset="-120"/>
              </a:rPr>
              <a:t>DAYS 3–7</a:t>
            </a:r>
            <a:endParaRPr lang="en-US" sz="1200" dirty="0"/>
          </a:p>
        </p:txBody>
      </p:sp>
      <p:sp>
        <p:nvSpPr>
          <p:cNvPr id="14" name="Text 12"/>
          <p:cNvSpPr/>
          <p:nvPr/>
        </p:nvSpPr>
        <p:spPr>
          <a:xfrm>
            <a:off x="5303490" y="2453580"/>
            <a:ext cx="163577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Your data</a:t>
            </a:r>
            <a:endParaRPr lang="en-US" sz="1600" dirty="0"/>
          </a:p>
        </p:txBody>
      </p:sp>
      <p:sp>
        <p:nvSpPr>
          <p:cNvPr id="15" name="Text 13"/>
          <p:cNvSpPr/>
          <p:nvPr/>
        </p:nvSpPr>
        <p:spPr>
          <a:xfrm>
            <a:off x="5303490" y="2773611"/>
            <a:ext cx="1635770" cy="87868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DF"/>
                </a:solidFill>
                <a:latin typeface="Inter" pitchFamily="34" charset="0"/>
                <a:ea typeface="Inter" pitchFamily="34" charset="-122"/>
                <a:cs typeface="Inter" pitchFamily="34" charset="-120"/>
              </a:rPr>
              <a:t>Workers from your Excel; KYC, bank and repeated Aadhaar checked.</a:t>
            </a:r>
            <a:endParaRPr lang="en-US" sz="1200" dirty="0"/>
          </a:p>
        </p:txBody>
      </p:sp>
      <p:sp>
        <p:nvSpPr>
          <p:cNvPr id="16" name="Shape 14"/>
          <p:cNvSpPr/>
          <p:nvPr/>
        </p:nvSpPr>
        <p:spPr>
          <a:xfrm>
            <a:off x="7244060" y="1960860"/>
            <a:ext cx="1991370" cy="1869232"/>
          </a:xfrm>
          <a:prstGeom prst="roundRect">
            <a:avLst>
              <a:gd name="adj" fmla="val 5435"/>
            </a:avLst>
          </a:prstGeom>
          <a:solidFill>
            <a:srgbClr val="16273D"/>
          </a:solidFill>
          <a:ln/>
        </p:spPr>
      </p:sp>
      <p:sp>
        <p:nvSpPr>
          <p:cNvPr id="17" name="Text 15"/>
          <p:cNvSpPr/>
          <p:nvPr/>
        </p:nvSpPr>
        <p:spPr>
          <a:xfrm>
            <a:off x="7447260" y="2164060"/>
            <a:ext cx="163577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705"/>
                </a:solidFill>
                <a:latin typeface="Inter" pitchFamily="34" charset="0"/>
                <a:ea typeface="Inter" pitchFamily="34" charset="-122"/>
                <a:cs typeface="Inter" pitchFamily="34" charset="-120"/>
              </a:rPr>
              <a:t>WEEK 2</a:t>
            </a:r>
            <a:endParaRPr lang="en-US" sz="1200" dirty="0"/>
          </a:p>
        </p:txBody>
      </p:sp>
      <p:sp>
        <p:nvSpPr>
          <p:cNvPr id="18" name="Text 16"/>
          <p:cNvSpPr/>
          <p:nvPr/>
        </p:nvSpPr>
        <p:spPr>
          <a:xfrm>
            <a:off x="7447260" y="2453580"/>
            <a:ext cx="163577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Training</a:t>
            </a:r>
            <a:endParaRPr lang="en-US" sz="1600" dirty="0"/>
          </a:p>
        </p:txBody>
      </p:sp>
      <p:sp>
        <p:nvSpPr>
          <p:cNvPr id="19" name="Text 17"/>
          <p:cNvSpPr/>
          <p:nvPr/>
        </p:nvSpPr>
        <p:spPr>
          <a:xfrm>
            <a:off x="7447260" y="2773611"/>
            <a:ext cx="1635770" cy="87868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DF"/>
                </a:solidFill>
                <a:latin typeface="Inter" pitchFamily="34" charset="0"/>
                <a:ea typeface="Inter" pitchFamily="34" charset="-122"/>
                <a:cs typeface="Inter" pitchFamily="34" charset="-120"/>
              </a:rPr>
              <a:t>Office in an hour; supervisors in Hindi; workers through them.</a:t>
            </a:r>
            <a:endParaRPr lang="en-US" sz="1200" dirty="0"/>
          </a:p>
        </p:txBody>
      </p:sp>
      <p:sp>
        <p:nvSpPr>
          <p:cNvPr id="20" name="Shape 18"/>
          <p:cNvSpPr/>
          <p:nvPr/>
        </p:nvSpPr>
        <p:spPr>
          <a:xfrm>
            <a:off x="9387830" y="1960860"/>
            <a:ext cx="1991370" cy="1869232"/>
          </a:xfrm>
          <a:prstGeom prst="roundRect">
            <a:avLst>
              <a:gd name="adj" fmla="val 5435"/>
            </a:avLst>
          </a:prstGeom>
          <a:solidFill>
            <a:srgbClr val="F2B705"/>
          </a:solidFill>
          <a:ln/>
        </p:spPr>
      </p:sp>
      <p:sp>
        <p:nvSpPr>
          <p:cNvPr id="21" name="Text 19"/>
          <p:cNvSpPr/>
          <p:nvPr/>
        </p:nvSpPr>
        <p:spPr>
          <a:xfrm>
            <a:off x="9591030" y="2164060"/>
            <a:ext cx="163577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D1A2B"/>
                </a:solidFill>
                <a:latin typeface="Inter" pitchFamily="34" charset="0"/>
                <a:ea typeface="Inter" pitchFamily="34" charset="-122"/>
                <a:cs typeface="Inter" pitchFamily="34" charset="-120"/>
              </a:rPr>
              <a:t>MONTH 1</a:t>
            </a:r>
            <a:endParaRPr lang="en-US" sz="1200" dirty="0"/>
          </a:p>
        </p:txBody>
      </p:sp>
      <p:sp>
        <p:nvSpPr>
          <p:cNvPr id="22" name="Text 20"/>
          <p:cNvSpPr/>
          <p:nvPr/>
        </p:nvSpPr>
        <p:spPr>
          <a:xfrm>
            <a:off x="9591030" y="2453580"/>
            <a:ext cx="163577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Parallel run</a:t>
            </a:r>
            <a:endParaRPr lang="en-US" sz="1600" dirty="0"/>
          </a:p>
        </p:txBody>
      </p:sp>
      <p:sp>
        <p:nvSpPr>
          <p:cNvPr id="23" name="Text 21"/>
          <p:cNvSpPr/>
          <p:nvPr/>
        </p:nvSpPr>
        <p:spPr>
          <a:xfrm>
            <a:off x="9591030" y="2773611"/>
            <a:ext cx="163577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0D1A2B"/>
                </a:solidFill>
                <a:latin typeface="Inter" pitchFamily="34" charset="0"/>
                <a:ea typeface="Inter" pitchFamily="34" charset="-122"/>
                <a:cs typeface="Inter" pitchFamily="34" charset="-120"/>
              </a:rPr>
              <a:t>Once beside your old way; from month 2, ThekaFlow only.</a:t>
            </a:r>
            <a:endParaRPr lang="en-US" sz="1200" dirty="0"/>
          </a:p>
        </p:txBody>
      </p:sp>
      <p:sp>
        <p:nvSpPr>
          <p:cNvPr id="24" name="Text 22"/>
          <p:cNvSpPr/>
          <p:nvPr/>
        </p:nvSpPr>
        <p:spPr>
          <a:xfrm>
            <a:off x="812800" y="4134892"/>
            <a:ext cx="10883392"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Already have a website? Keep it — the app goes on a sub-domain such as payroll.yourcompany.com.</a:t>
            </a:r>
            <a:endParaRPr lang="en-US" sz="1300" dirty="0"/>
          </a:p>
        </p:txBody>
      </p:sp>
      <p:sp>
        <p:nvSpPr>
          <p:cNvPr id="25" name="Text 23"/>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B98A9"/>
                </a:solidFill>
                <a:latin typeface="Inter" pitchFamily="34" charset="0"/>
                <a:ea typeface="Inter" pitchFamily="34" charset="-122"/>
                <a:cs typeface="Inter" pitchFamily="34" charset="-120"/>
              </a:rPr>
              <a:t>ThekaFlow · thekaflow.com</a:t>
            </a:r>
            <a:endParaRPr lang="en-US" sz="1200" dirty="0"/>
          </a:p>
        </p:txBody>
      </p:sp>
      <p:sp>
        <p:nvSpPr>
          <p:cNvPr id="26" name="Text 24"/>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B98A9"/>
                </a:solidFill>
                <a:latin typeface="Inter" pitchFamily="34" charset="0"/>
                <a:ea typeface="Inter" pitchFamily="34" charset="-122"/>
                <a:cs typeface="Inter" pitchFamily="34" charset="-120"/>
              </a:rPr>
              <a:t>25</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Simple, fair terms</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Na auto-debit, na data ka dar</a:t>
            </a:r>
            <a:endParaRPr lang="en-US" sz="1800" dirty="0"/>
          </a:p>
        </p:txBody>
      </p:sp>
      <p:sp>
        <p:nvSpPr>
          <p:cNvPr id="4" name="Shape 2"/>
          <p:cNvSpPr/>
          <p:nvPr/>
        </p:nvSpPr>
        <p:spPr>
          <a:xfrm>
            <a:off x="815975" y="1964035"/>
            <a:ext cx="3380284" cy="1195040"/>
          </a:xfrm>
          <a:prstGeom prst="roundRect">
            <a:avLst>
              <a:gd name="adj" fmla="val 8236"/>
            </a:avLst>
          </a:prstGeom>
          <a:solidFill>
            <a:srgbClr val="FCFDFE"/>
          </a:solidFill>
          <a:ln w="6350">
            <a:solidFill>
              <a:srgbClr val="D5DCE5"/>
            </a:solidFill>
            <a:prstDash val="solid"/>
          </a:ln>
        </p:spPr>
      </p:sp>
      <p:sp>
        <p:nvSpPr>
          <p:cNvPr id="5" name="Text 3"/>
          <p:cNvSpPr/>
          <p:nvPr/>
        </p:nvSpPr>
        <p:spPr>
          <a:xfrm>
            <a:off x="1022350" y="2170410"/>
            <a:ext cx="30565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Yearly GST invoice</a:t>
            </a:r>
            <a:endParaRPr lang="en-US" sz="1600" dirty="0"/>
          </a:p>
        </p:txBody>
      </p:sp>
      <p:sp>
        <p:nvSpPr>
          <p:cNvPr id="6" name="Text 4"/>
          <p:cNvSpPr/>
          <p:nvPr/>
        </p:nvSpPr>
        <p:spPr>
          <a:xfrm>
            <a:off x="1022350" y="2490440"/>
            <a:ext cx="3056560"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Pay by bank transfer. Nothing is auto-debited from your account.</a:t>
            </a:r>
            <a:endParaRPr lang="en-US" sz="1300" dirty="0"/>
          </a:p>
        </p:txBody>
      </p:sp>
      <p:sp>
        <p:nvSpPr>
          <p:cNvPr id="7" name="Shape 5"/>
          <p:cNvSpPr/>
          <p:nvPr/>
        </p:nvSpPr>
        <p:spPr>
          <a:xfrm>
            <a:off x="4405809" y="1964035"/>
            <a:ext cx="3380333" cy="1195040"/>
          </a:xfrm>
          <a:prstGeom prst="roundRect">
            <a:avLst>
              <a:gd name="adj" fmla="val 8236"/>
            </a:avLst>
          </a:prstGeom>
          <a:solidFill>
            <a:srgbClr val="FCFDFE"/>
          </a:solidFill>
          <a:ln w="6350">
            <a:solidFill>
              <a:srgbClr val="D5DCE5"/>
            </a:solidFill>
            <a:prstDash val="solid"/>
          </a:ln>
        </p:spPr>
      </p:sp>
      <p:sp>
        <p:nvSpPr>
          <p:cNvPr id="8" name="Text 6"/>
          <p:cNvSpPr/>
          <p:nvPr/>
        </p:nvSpPr>
        <p:spPr>
          <a:xfrm>
            <a:off x="4612184" y="2170410"/>
            <a:ext cx="30566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Data never deleted</a:t>
            </a:r>
            <a:endParaRPr lang="en-US" sz="1600" dirty="0"/>
          </a:p>
        </p:txBody>
      </p:sp>
      <p:sp>
        <p:nvSpPr>
          <p:cNvPr id="9" name="Text 7"/>
          <p:cNvSpPr/>
          <p:nvPr/>
        </p:nvSpPr>
        <p:spPr>
          <a:xfrm>
            <a:off x="4612184" y="2490440"/>
            <a:ext cx="3056611"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If a plan ends, your data stays read-only and exportable.</a:t>
            </a:r>
            <a:endParaRPr lang="en-US" sz="1300" dirty="0"/>
          </a:p>
        </p:txBody>
      </p:sp>
      <p:sp>
        <p:nvSpPr>
          <p:cNvPr id="10" name="Shape 8"/>
          <p:cNvSpPr/>
          <p:nvPr/>
        </p:nvSpPr>
        <p:spPr>
          <a:xfrm>
            <a:off x="7995692" y="1964035"/>
            <a:ext cx="3380284" cy="1195040"/>
          </a:xfrm>
          <a:prstGeom prst="roundRect">
            <a:avLst>
              <a:gd name="adj" fmla="val 8236"/>
            </a:avLst>
          </a:prstGeom>
          <a:solidFill>
            <a:srgbClr val="FCFDFE"/>
          </a:solidFill>
          <a:ln w="6350">
            <a:solidFill>
              <a:srgbClr val="D5DCE5"/>
            </a:solidFill>
            <a:prstDash val="solid"/>
          </a:ln>
        </p:spPr>
      </p:sp>
      <p:sp>
        <p:nvSpPr>
          <p:cNvPr id="11" name="Text 9"/>
          <p:cNvSpPr/>
          <p:nvPr/>
        </p:nvSpPr>
        <p:spPr>
          <a:xfrm>
            <a:off x="8202067" y="2170410"/>
            <a:ext cx="30565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Your data is yours</a:t>
            </a:r>
            <a:endParaRPr lang="en-US" sz="1600" dirty="0"/>
          </a:p>
        </p:txBody>
      </p:sp>
      <p:sp>
        <p:nvSpPr>
          <p:cNvPr id="12" name="Text 10"/>
          <p:cNvSpPr/>
          <p:nvPr/>
        </p:nvSpPr>
        <p:spPr>
          <a:xfrm>
            <a:off x="8202067" y="2490440"/>
            <a:ext cx="3056560"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Export workers, attendance and payroll to Excel any time.</a:t>
            </a:r>
            <a:endParaRPr lang="en-US" sz="1300" dirty="0"/>
          </a:p>
        </p:txBody>
      </p:sp>
      <p:sp>
        <p:nvSpPr>
          <p:cNvPr id="13" name="Shape 11"/>
          <p:cNvSpPr/>
          <p:nvPr/>
        </p:nvSpPr>
        <p:spPr>
          <a:xfrm>
            <a:off x="815975" y="3368625"/>
            <a:ext cx="3380284" cy="1195040"/>
          </a:xfrm>
          <a:prstGeom prst="roundRect">
            <a:avLst>
              <a:gd name="adj" fmla="val 8236"/>
            </a:avLst>
          </a:prstGeom>
          <a:solidFill>
            <a:srgbClr val="FCFDFE"/>
          </a:solidFill>
          <a:ln w="6350">
            <a:solidFill>
              <a:srgbClr val="D5DCE5"/>
            </a:solidFill>
            <a:prstDash val="solid"/>
          </a:ln>
        </p:spPr>
      </p:sp>
      <p:sp>
        <p:nvSpPr>
          <p:cNvPr id="14" name="Text 12"/>
          <p:cNvSpPr/>
          <p:nvPr/>
        </p:nvSpPr>
        <p:spPr>
          <a:xfrm>
            <a:off x="1022350" y="3575000"/>
            <a:ext cx="30565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Setup by our team</a:t>
            </a:r>
            <a:endParaRPr lang="en-US" sz="1600" dirty="0"/>
          </a:p>
        </p:txBody>
      </p:sp>
      <p:sp>
        <p:nvSpPr>
          <p:cNvPr id="15" name="Text 13"/>
          <p:cNvSpPr/>
          <p:nvPr/>
        </p:nvSpPr>
        <p:spPr>
          <a:xfrm>
            <a:off x="1022350" y="3895030"/>
            <a:ext cx="3056560"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Company setup and Excel import included from Starter up.</a:t>
            </a:r>
            <a:endParaRPr lang="en-US" sz="1300" dirty="0"/>
          </a:p>
        </p:txBody>
      </p:sp>
      <p:sp>
        <p:nvSpPr>
          <p:cNvPr id="16" name="Shape 14"/>
          <p:cNvSpPr/>
          <p:nvPr/>
        </p:nvSpPr>
        <p:spPr>
          <a:xfrm>
            <a:off x="4405809" y="3368625"/>
            <a:ext cx="3380333" cy="1195040"/>
          </a:xfrm>
          <a:prstGeom prst="roundRect">
            <a:avLst>
              <a:gd name="adj" fmla="val 8236"/>
            </a:avLst>
          </a:prstGeom>
          <a:solidFill>
            <a:srgbClr val="FCFDFE"/>
          </a:solidFill>
          <a:ln w="6350">
            <a:solidFill>
              <a:srgbClr val="D5DCE5"/>
            </a:solidFill>
            <a:prstDash val="solid"/>
          </a:ln>
        </p:spPr>
      </p:sp>
      <p:sp>
        <p:nvSpPr>
          <p:cNvPr id="17" name="Text 15"/>
          <p:cNvSpPr/>
          <p:nvPr/>
        </p:nvSpPr>
        <p:spPr>
          <a:xfrm>
            <a:off x="4612184" y="3575000"/>
            <a:ext cx="30566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Upgrade from the app</a:t>
            </a:r>
            <a:endParaRPr lang="en-US" sz="1600" dirty="0"/>
          </a:p>
        </p:txBody>
      </p:sp>
      <p:sp>
        <p:nvSpPr>
          <p:cNvPr id="18" name="Text 16"/>
          <p:cNvSpPr/>
          <p:nvPr/>
        </p:nvSpPr>
        <p:spPr>
          <a:xfrm>
            <a:off x="4612184" y="3895030"/>
            <a:ext cx="3056611"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Admin → Plan shows your usage and asks us to upgrade in one click.</a:t>
            </a:r>
            <a:endParaRPr lang="en-US" sz="1300" dirty="0"/>
          </a:p>
        </p:txBody>
      </p:sp>
      <p:sp>
        <p:nvSpPr>
          <p:cNvPr id="19" name="Shape 17"/>
          <p:cNvSpPr/>
          <p:nvPr/>
        </p:nvSpPr>
        <p:spPr>
          <a:xfrm>
            <a:off x="7995692" y="3368625"/>
            <a:ext cx="3380284" cy="1195040"/>
          </a:xfrm>
          <a:prstGeom prst="roundRect">
            <a:avLst>
              <a:gd name="adj" fmla="val 8236"/>
            </a:avLst>
          </a:prstGeom>
          <a:solidFill>
            <a:srgbClr val="FCFDFE"/>
          </a:solidFill>
          <a:ln w="6350">
            <a:solidFill>
              <a:srgbClr val="D5DCE5"/>
            </a:solidFill>
            <a:prstDash val="solid"/>
          </a:ln>
        </p:spPr>
      </p:sp>
      <p:sp>
        <p:nvSpPr>
          <p:cNvPr id="20" name="Text 18"/>
          <p:cNvSpPr/>
          <p:nvPr/>
        </p:nvSpPr>
        <p:spPr>
          <a:xfrm>
            <a:off x="8202067" y="3575000"/>
            <a:ext cx="30565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Support that answers</a:t>
            </a:r>
            <a:endParaRPr lang="en-US" sz="1600" dirty="0"/>
          </a:p>
        </p:txBody>
      </p:sp>
      <p:sp>
        <p:nvSpPr>
          <p:cNvPr id="21" name="Text 19"/>
          <p:cNvSpPr/>
          <p:nvPr/>
        </p:nvSpPr>
        <p:spPr>
          <a:xfrm>
            <a:off x="8202067" y="3895030"/>
            <a:ext cx="3056560"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Tickets inside the app, email; phone and WhatsApp on Professional.</a:t>
            </a:r>
            <a:endParaRPr lang="en-US" sz="1300" dirty="0"/>
          </a:p>
        </p:txBody>
      </p:sp>
      <p:sp>
        <p:nvSpPr>
          <p:cNvPr id="22" name="Text 20"/>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23" name="Text 2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26</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7F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D1A2B"/>
                </a:solidFill>
                <a:latin typeface="Archivo" pitchFamily="34" charset="0"/>
                <a:ea typeface="Archivo" pitchFamily="34" charset="-122"/>
                <a:cs typeface="Archivo" pitchFamily="34" charset="-120"/>
              </a:rPr>
              <a:t>Questions we hear</a:t>
            </a:r>
            <a:endParaRPr lang="en-US" sz="3200" dirty="0"/>
          </a:p>
        </p:txBody>
      </p:sp>
      <p:sp>
        <p:nvSpPr>
          <p:cNvPr id="3" name="Text 1"/>
          <p:cNvSpPr/>
          <p:nvPr/>
        </p:nvSpPr>
        <p:spPr>
          <a:xfrm>
            <a:off x="812800" y="133603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A6500"/>
                </a:solidFill>
                <a:latin typeface="Archivo" pitchFamily="34" charset="0"/>
                <a:ea typeface="Archivo" pitchFamily="34" charset="-122"/>
                <a:cs typeface="Archivo" pitchFamily="34" charset="-120"/>
              </a:rPr>
              <a:t>Aapke sawaal, seedhe jawab</a:t>
            </a:r>
            <a:endParaRPr lang="en-US" sz="1800" dirty="0"/>
          </a:p>
        </p:txBody>
      </p:sp>
      <p:sp>
        <p:nvSpPr>
          <p:cNvPr id="4" name="Shape 2"/>
          <p:cNvSpPr/>
          <p:nvPr/>
        </p:nvSpPr>
        <p:spPr>
          <a:xfrm>
            <a:off x="825500" y="1960860"/>
            <a:ext cx="0" cy="807690"/>
          </a:xfrm>
          <a:prstGeom prst="line">
            <a:avLst/>
          </a:prstGeom>
          <a:noFill/>
          <a:ln w="25400">
            <a:solidFill>
              <a:srgbClr val="F2B705"/>
            </a:solidFill>
            <a:prstDash val="solid"/>
          </a:ln>
        </p:spPr>
      </p:sp>
      <p:sp>
        <p:nvSpPr>
          <p:cNvPr id="5" name="Text 3"/>
          <p:cNvSpPr/>
          <p:nvPr/>
        </p:nvSpPr>
        <p:spPr>
          <a:xfrm>
            <a:off x="1016000" y="1986260"/>
            <a:ext cx="502310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Workers don’t have smartphones?</a:t>
            </a:r>
            <a:endParaRPr lang="en-US" sz="1600" dirty="0"/>
          </a:p>
        </p:txBody>
      </p:sp>
      <p:sp>
        <p:nvSpPr>
          <p:cNvPr id="6" name="Text 4"/>
          <p:cNvSpPr/>
          <p:nvPr/>
        </p:nvSpPr>
        <p:spPr>
          <a:xfrm>
            <a:off x="1016000" y="2280890"/>
            <a:ext cx="502310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Not needed — the supervisor fills the sheet. The app is a bonus.</a:t>
            </a:r>
            <a:endParaRPr lang="en-US" sz="1300" dirty="0"/>
          </a:p>
        </p:txBody>
      </p:sp>
      <p:sp>
        <p:nvSpPr>
          <p:cNvPr id="7" name="Shape 5"/>
          <p:cNvSpPr/>
          <p:nvPr/>
        </p:nvSpPr>
        <p:spPr>
          <a:xfrm>
            <a:off x="6311900" y="1960860"/>
            <a:ext cx="0" cy="807690"/>
          </a:xfrm>
          <a:prstGeom prst="line">
            <a:avLst/>
          </a:prstGeom>
          <a:noFill/>
          <a:ln w="25400">
            <a:solidFill>
              <a:srgbClr val="F2B705"/>
            </a:solidFill>
            <a:prstDash val="solid"/>
          </a:ln>
        </p:spPr>
      </p:sp>
      <p:sp>
        <p:nvSpPr>
          <p:cNvPr id="8" name="Text 6"/>
          <p:cNvSpPr/>
          <p:nvPr/>
        </p:nvSpPr>
        <p:spPr>
          <a:xfrm>
            <a:off x="6502400" y="1986260"/>
            <a:ext cx="502310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Does it work in Hindi?</a:t>
            </a:r>
            <a:endParaRPr lang="en-US" sz="1600" dirty="0"/>
          </a:p>
        </p:txBody>
      </p:sp>
      <p:sp>
        <p:nvSpPr>
          <p:cNvPr id="9" name="Text 7"/>
          <p:cNvSpPr/>
          <p:nvPr/>
        </p:nvSpPr>
        <p:spPr>
          <a:xfrm>
            <a:off x="6502400" y="2280890"/>
            <a:ext cx="502310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Worker app and supplier portal in Hindi and English; office in English.</a:t>
            </a:r>
            <a:endParaRPr lang="en-US" sz="1300" dirty="0"/>
          </a:p>
        </p:txBody>
      </p:sp>
      <p:sp>
        <p:nvSpPr>
          <p:cNvPr id="10" name="Shape 8"/>
          <p:cNvSpPr/>
          <p:nvPr/>
        </p:nvSpPr>
        <p:spPr>
          <a:xfrm>
            <a:off x="825500" y="3022550"/>
            <a:ext cx="0" cy="807690"/>
          </a:xfrm>
          <a:prstGeom prst="line">
            <a:avLst/>
          </a:prstGeom>
          <a:noFill/>
          <a:ln w="25400">
            <a:solidFill>
              <a:srgbClr val="F2B705"/>
            </a:solidFill>
            <a:prstDash val="solid"/>
          </a:ln>
        </p:spPr>
      </p:sp>
      <p:sp>
        <p:nvSpPr>
          <p:cNvPr id="11" name="Text 9"/>
          <p:cNvSpPr/>
          <p:nvPr/>
        </p:nvSpPr>
        <p:spPr>
          <a:xfrm>
            <a:off x="1016000" y="3047950"/>
            <a:ext cx="502310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Our CA does PF and ESI.</a:t>
            </a:r>
            <a:endParaRPr lang="en-US" sz="1600" dirty="0"/>
          </a:p>
        </p:txBody>
      </p:sp>
      <p:sp>
        <p:nvSpPr>
          <p:cNvPr id="12" name="Text 10"/>
          <p:cNvSpPr/>
          <p:nvPr/>
        </p:nvSpPr>
        <p:spPr>
          <a:xfrm>
            <a:off x="1016000" y="3342580"/>
            <a:ext cx="502310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Give your CA a Finance login — every report ready, nothing retyped.</a:t>
            </a:r>
            <a:endParaRPr lang="en-US" sz="1300" dirty="0"/>
          </a:p>
        </p:txBody>
      </p:sp>
      <p:sp>
        <p:nvSpPr>
          <p:cNvPr id="13" name="Shape 11"/>
          <p:cNvSpPr/>
          <p:nvPr/>
        </p:nvSpPr>
        <p:spPr>
          <a:xfrm>
            <a:off x="6311900" y="3022550"/>
            <a:ext cx="0" cy="807690"/>
          </a:xfrm>
          <a:prstGeom prst="line">
            <a:avLst/>
          </a:prstGeom>
          <a:noFill/>
          <a:ln w="25400">
            <a:solidFill>
              <a:srgbClr val="F2B705"/>
            </a:solidFill>
            <a:prstDash val="solid"/>
          </a:ln>
        </p:spPr>
      </p:sp>
      <p:sp>
        <p:nvSpPr>
          <p:cNvPr id="14" name="Text 12"/>
          <p:cNvSpPr/>
          <p:nvPr/>
        </p:nvSpPr>
        <p:spPr>
          <a:xfrm>
            <a:off x="6502400" y="3047950"/>
            <a:ext cx="502310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Which banks?</a:t>
            </a:r>
            <a:endParaRPr lang="en-US" sz="1600" dirty="0"/>
          </a:p>
        </p:txBody>
      </p:sp>
      <p:sp>
        <p:nvSpPr>
          <p:cNvPr id="15" name="Text 13"/>
          <p:cNvSpPr/>
          <p:nvPr/>
        </p:nvSpPr>
        <p:spPr>
          <a:xfrm>
            <a:off x="6502400" y="3342580"/>
            <a:ext cx="502310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The file matches your bank’s bulk template; PDF or Excel status reports give UTRs.</a:t>
            </a:r>
            <a:endParaRPr lang="en-US" sz="1300" dirty="0"/>
          </a:p>
        </p:txBody>
      </p:sp>
      <p:sp>
        <p:nvSpPr>
          <p:cNvPr id="16" name="Shape 14"/>
          <p:cNvSpPr/>
          <p:nvPr/>
        </p:nvSpPr>
        <p:spPr>
          <a:xfrm>
            <a:off x="825500" y="4084241"/>
            <a:ext cx="0" cy="576560"/>
          </a:xfrm>
          <a:prstGeom prst="line">
            <a:avLst/>
          </a:prstGeom>
          <a:noFill/>
          <a:ln w="25400">
            <a:solidFill>
              <a:srgbClr val="F2B705"/>
            </a:solidFill>
            <a:prstDash val="solid"/>
          </a:ln>
        </p:spPr>
      </p:sp>
      <p:sp>
        <p:nvSpPr>
          <p:cNvPr id="17" name="Text 15"/>
          <p:cNvSpPr/>
          <p:nvPr/>
        </p:nvSpPr>
        <p:spPr>
          <a:xfrm>
            <a:off x="1016000" y="4109641"/>
            <a:ext cx="502310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Can we bring old data?</a:t>
            </a:r>
            <a:endParaRPr lang="en-US" sz="1600" dirty="0"/>
          </a:p>
        </p:txBody>
      </p:sp>
      <p:sp>
        <p:nvSpPr>
          <p:cNvPr id="18" name="Text 16"/>
          <p:cNvSpPr/>
          <p:nvPr/>
        </p:nvSpPr>
        <p:spPr>
          <a:xfrm>
            <a:off x="1016000" y="4404271"/>
            <a:ext cx="5023104"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Yes — workers, bank details and past attendance from Excel.</a:t>
            </a:r>
            <a:endParaRPr lang="en-US" sz="1300" dirty="0"/>
          </a:p>
        </p:txBody>
      </p:sp>
      <p:sp>
        <p:nvSpPr>
          <p:cNvPr id="19" name="Shape 17"/>
          <p:cNvSpPr/>
          <p:nvPr/>
        </p:nvSpPr>
        <p:spPr>
          <a:xfrm>
            <a:off x="6311900" y="4084241"/>
            <a:ext cx="0" cy="576560"/>
          </a:xfrm>
          <a:prstGeom prst="line">
            <a:avLst/>
          </a:prstGeom>
          <a:noFill/>
          <a:ln w="25400">
            <a:solidFill>
              <a:srgbClr val="F2B705"/>
            </a:solidFill>
            <a:prstDash val="solid"/>
          </a:ln>
        </p:spPr>
      </p:sp>
      <p:sp>
        <p:nvSpPr>
          <p:cNvPr id="20" name="Text 18"/>
          <p:cNvSpPr/>
          <p:nvPr/>
        </p:nvSpPr>
        <p:spPr>
          <a:xfrm>
            <a:off x="6502400" y="4109641"/>
            <a:ext cx="502310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D1A2B"/>
                </a:solidFill>
                <a:latin typeface="Archivo" pitchFamily="34" charset="0"/>
                <a:ea typeface="Archivo" pitchFamily="34" charset="-122"/>
                <a:cs typeface="Archivo" pitchFamily="34" charset="-120"/>
              </a:rPr>
              <a:t>Excel already works for us.</a:t>
            </a:r>
            <a:endParaRPr lang="en-US" sz="1600" dirty="0"/>
          </a:p>
        </p:txBody>
      </p:sp>
      <p:sp>
        <p:nvSpPr>
          <p:cNvPr id="21" name="Text 19"/>
          <p:cNvSpPr/>
          <p:nvPr/>
        </p:nvSpPr>
        <p:spPr>
          <a:xfrm>
            <a:off x="6502400" y="4404271"/>
            <a:ext cx="5023104"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A4659"/>
                </a:solidFill>
                <a:latin typeface="Inter" pitchFamily="34" charset="0"/>
                <a:ea typeface="Inter" pitchFamily="34" charset="-122"/>
                <a:cs typeface="Inter" pitchFamily="34" charset="-120"/>
              </a:rPr>
              <a:t>Run one month side by side and compare the days it takes.</a:t>
            </a:r>
            <a:endParaRPr lang="en-US" sz="1300" dirty="0"/>
          </a:p>
        </p:txBody>
      </p:sp>
      <p:sp>
        <p:nvSpPr>
          <p:cNvPr id="22" name="Text 20"/>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6748A"/>
                </a:solidFill>
                <a:latin typeface="Inter" pitchFamily="34" charset="0"/>
                <a:ea typeface="Inter" pitchFamily="34" charset="-122"/>
                <a:cs typeface="Inter" pitchFamily="34" charset="-120"/>
              </a:rPr>
              <a:t>ThekaFlow · thekaflow.com</a:t>
            </a:r>
            <a:endParaRPr lang="en-US" sz="1200" dirty="0"/>
          </a:p>
        </p:txBody>
      </p:sp>
      <p:sp>
        <p:nvSpPr>
          <p:cNvPr id="23" name="Text 2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6748A"/>
                </a:solidFill>
                <a:latin typeface="Inter" pitchFamily="34" charset="0"/>
                <a:ea typeface="Inter" pitchFamily="34" charset="-122"/>
                <a:cs typeface="Inter" pitchFamily="34" charset="-120"/>
              </a:rPr>
              <a:t>27</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2B705"/>
        </a:solidFill>
      </p:bgPr>
    </p:bg>
    <p:spTree>
      <p:nvGrpSpPr>
        <p:cNvPr id="1" name=""/>
        <p:cNvGrpSpPr/>
        <p:nvPr/>
      </p:nvGrpSpPr>
      <p:grpSpPr>
        <a:xfrm>
          <a:off x="0" y="0"/>
          <a:ext cx="0" cy="0"/>
          <a:chOff x="0" y="0"/>
          <a:chExt cx="0" cy="0"/>
        </a:xfrm>
      </p:grpSpPr>
      <p:sp>
        <p:nvSpPr>
          <p:cNvPr id="2" name="Text 0"/>
          <p:cNvSpPr/>
          <p:nvPr>
            <p:ph type="title"/>
          </p:nvPr>
        </p:nvSpPr>
        <p:spPr>
          <a:xfrm>
            <a:off x="812800" y="171073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spc="-100" kern="0" dirty="0">
                <a:solidFill>
                  <a:srgbClr val="0D1A2B"/>
                </a:solidFill>
                <a:latin typeface="Archivo" pitchFamily="34" charset="0"/>
                <a:ea typeface="Archivo" pitchFamily="34" charset="-122"/>
                <a:cs typeface="Archivo" pitchFamily="34" charset="-120"/>
              </a:rPr>
              <a:t>Try it with your own month</a:t>
            </a:r>
            <a:endParaRPr lang="en-US" sz="6000" dirty="0"/>
          </a:p>
        </p:txBody>
      </p:sp>
      <p:sp>
        <p:nvSpPr>
          <p:cNvPr id="3" name="Shape 1"/>
          <p:cNvSpPr/>
          <p:nvPr/>
        </p:nvSpPr>
        <p:spPr>
          <a:xfrm>
            <a:off x="812800" y="2815630"/>
            <a:ext cx="3386634" cy="1706811"/>
          </a:xfrm>
          <a:prstGeom prst="roundRect">
            <a:avLst>
              <a:gd name="adj" fmla="val 5953"/>
            </a:avLst>
          </a:prstGeom>
          <a:solidFill>
            <a:srgbClr val="0D1A2B"/>
          </a:solidFill>
          <a:ln/>
        </p:spPr>
      </p:sp>
      <p:sp>
        <p:nvSpPr>
          <p:cNvPr id="4" name="Text 2"/>
          <p:cNvSpPr/>
          <p:nvPr/>
        </p:nvSpPr>
        <p:spPr>
          <a:xfrm>
            <a:off x="1041400" y="3044230"/>
            <a:ext cx="3017317"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2B705"/>
                </a:solidFill>
                <a:latin typeface="Archivo" pitchFamily="34" charset="0"/>
                <a:ea typeface="Archivo" pitchFamily="34" charset="-122"/>
                <a:cs typeface="Archivo" pitchFamily="34" charset="-120"/>
              </a:rPr>
              <a:t>1</a:t>
            </a:r>
            <a:endParaRPr lang="en-US" sz="2200" dirty="0"/>
          </a:p>
        </p:txBody>
      </p:sp>
      <p:sp>
        <p:nvSpPr>
          <p:cNvPr id="5" name="Text 3"/>
          <p:cNvSpPr/>
          <p:nvPr/>
        </p:nvSpPr>
        <p:spPr>
          <a:xfrm>
            <a:off x="1041400" y="3511550"/>
            <a:ext cx="301731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Open the live demo</a:t>
            </a:r>
            <a:endParaRPr lang="en-US" sz="1600" dirty="0"/>
          </a:p>
        </p:txBody>
      </p:sp>
      <p:sp>
        <p:nvSpPr>
          <p:cNvPr id="6" name="Text 4"/>
          <p:cNvSpPr/>
          <p:nvPr/>
        </p:nvSpPr>
        <p:spPr>
          <a:xfrm>
            <a:off x="1041400" y="3831580"/>
            <a:ext cx="3017317"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demo.thekaflow.com/demo — every role, sample data.</a:t>
            </a:r>
            <a:endParaRPr lang="en-US" sz="1300" dirty="0"/>
          </a:p>
        </p:txBody>
      </p:sp>
      <p:sp>
        <p:nvSpPr>
          <p:cNvPr id="7" name="Shape 5"/>
          <p:cNvSpPr/>
          <p:nvPr/>
        </p:nvSpPr>
        <p:spPr>
          <a:xfrm>
            <a:off x="4402634" y="2815630"/>
            <a:ext cx="3386683" cy="1706811"/>
          </a:xfrm>
          <a:prstGeom prst="roundRect">
            <a:avLst>
              <a:gd name="adj" fmla="val 5953"/>
            </a:avLst>
          </a:prstGeom>
          <a:solidFill>
            <a:srgbClr val="0D1A2B"/>
          </a:solidFill>
          <a:ln/>
        </p:spPr>
      </p:sp>
      <p:sp>
        <p:nvSpPr>
          <p:cNvPr id="8" name="Text 6"/>
          <p:cNvSpPr/>
          <p:nvPr/>
        </p:nvSpPr>
        <p:spPr>
          <a:xfrm>
            <a:off x="4631234" y="3044230"/>
            <a:ext cx="3017368"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2B705"/>
                </a:solidFill>
                <a:latin typeface="Archivo" pitchFamily="34" charset="0"/>
                <a:ea typeface="Archivo" pitchFamily="34" charset="-122"/>
                <a:cs typeface="Archivo" pitchFamily="34" charset="-120"/>
              </a:rPr>
              <a:t>2</a:t>
            </a:r>
            <a:endParaRPr lang="en-US" sz="2200" dirty="0"/>
          </a:p>
        </p:txBody>
      </p:sp>
      <p:sp>
        <p:nvSpPr>
          <p:cNvPr id="9" name="Text 7"/>
          <p:cNvSpPr/>
          <p:nvPr/>
        </p:nvSpPr>
        <p:spPr>
          <a:xfrm>
            <a:off x="4631234" y="3511550"/>
            <a:ext cx="3017368"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Send your worker Excel</a:t>
            </a:r>
            <a:endParaRPr lang="en-US" sz="1600" dirty="0"/>
          </a:p>
        </p:txBody>
      </p:sp>
      <p:sp>
        <p:nvSpPr>
          <p:cNvPr id="10" name="Text 8"/>
          <p:cNvSpPr/>
          <p:nvPr/>
        </p:nvSpPr>
        <p:spPr>
          <a:xfrm>
            <a:off x="4631234" y="3831580"/>
            <a:ext cx="3017368"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We set up your company, sites and bank format.</a:t>
            </a:r>
            <a:endParaRPr lang="en-US" sz="1300" dirty="0"/>
          </a:p>
        </p:txBody>
      </p:sp>
      <p:sp>
        <p:nvSpPr>
          <p:cNvPr id="11" name="Shape 9"/>
          <p:cNvSpPr/>
          <p:nvPr/>
        </p:nvSpPr>
        <p:spPr>
          <a:xfrm>
            <a:off x="7992517" y="2815630"/>
            <a:ext cx="3386683" cy="1706811"/>
          </a:xfrm>
          <a:prstGeom prst="roundRect">
            <a:avLst>
              <a:gd name="adj" fmla="val 5953"/>
            </a:avLst>
          </a:prstGeom>
          <a:solidFill>
            <a:srgbClr val="0D1A2B"/>
          </a:solidFill>
          <a:ln/>
        </p:spPr>
      </p:sp>
      <p:sp>
        <p:nvSpPr>
          <p:cNvPr id="12" name="Text 10"/>
          <p:cNvSpPr/>
          <p:nvPr/>
        </p:nvSpPr>
        <p:spPr>
          <a:xfrm>
            <a:off x="8221117" y="3044230"/>
            <a:ext cx="3017368"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2B705"/>
                </a:solidFill>
                <a:latin typeface="Archivo" pitchFamily="34" charset="0"/>
                <a:ea typeface="Archivo" pitchFamily="34" charset="-122"/>
                <a:cs typeface="Archivo" pitchFamily="34" charset="-120"/>
              </a:rPr>
              <a:t>3</a:t>
            </a:r>
            <a:endParaRPr lang="en-US" sz="2200" dirty="0"/>
          </a:p>
        </p:txBody>
      </p:sp>
      <p:sp>
        <p:nvSpPr>
          <p:cNvPr id="13" name="Text 11"/>
          <p:cNvSpPr/>
          <p:nvPr/>
        </p:nvSpPr>
        <p:spPr>
          <a:xfrm>
            <a:off x="8221117" y="3511550"/>
            <a:ext cx="3017368"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8FAFC"/>
                </a:solidFill>
                <a:latin typeface="Archivo" pitchFamily="34" charset="0"/>
                <a:ea typeface="Archivo" pitchFamily="34" charset="-122"/>
                <a:cs typeface="Archivo" pitchFamily="34" charset="-120"/>
              </a:rPr>
              <a:t>Run one month side by side</a:t>
            </a:r>
            <a:endParaRPr lang="en-US" sz="1600" dirty="0"/>
          </a:p>
        </p:txBody>
      </p:sp>
      <p:sp>
        <p:nvSpPr>
          <p:cNvPr id="14" name="Text 12"/>
          <p:cNvSpPr/>
          <p:nvPr/>
        </p:nvSpPr>
        <p:spPr>
          <a:xfrm>
            <a:off x="8221117" y="3831580"/>
            <a:ext cx="3017368"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F"/>
                </a:solidFill>
                <a:latin typeface="Inter" pitchFamily="34" charset="0"/>
                <a:ea typeface="Inter" pitchFamily="34" charset="-122"/>
                <a:cs typeface="Inter" pitchFamily="34" charset="-120"/>
              </a:rPr>
              <a:t>Compare, then decide.</a:t>
            </a:r>
            <a:endParaRPr lang="en-US" sz="1300" dirty="0"/>
          </a:p>
        </p:txBody>
      </p:sp>
      <p:sp>
        <p:nvSpPr>
          <p:cNvPr id="15" name="Text 13"/>
          <p:cNvSpPr/>
          <p:nvPr/>
        </p:nvSpPr>
        <p:spPr>
          <a:xfrm>
            <a:off x="812800" y="4827240"/>
            <a:ext cx="1088339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0D1A2B"/>
                </a:solidFill>
                <a:latin typeface="Archivo" pitchFamily="34" charset="0"/>
                <a:ea typeface="Archivo" pitchFamily="34" charset="-122"/>
                <a:cs typeface="Archivo" pitchFamily="34" charset="-120"/>
              </a:rPr>
              <a:t>info@thekaflow.com · [Phone / WhatsApp] · thekaflow.com</a:t>
            </a:r>
            <a:endParaRPr lang="en-US" sz="1800" dirty="0"/>
          </a:p>
        </p:txBody>
      </p:sp>
    </p:spTree>
  </p:cSld>
  <p:clrMapOvr>
    <a:masterClrMapping/>
  </p:clrMapOvr>
</p:sld>
</file>

<file path=ppt/theme/theme1.xml><?xml version="1.0" encoding="utf-8"?>
<a:theme xmlns:a="http://schemas.openxmlformats.org/drawingml/2006/main" name="ThekaFlow — Client Pitch">
  <a:themeElements>
    <a:clrScheme name="ThekaFlow — Client Pitch">
      <a:dk1>
        <a:srgbClr val="3A4659"/>
      </a:dk1>
      <a:lt1>
        <a:srgbClr val="F5F7FA"/>
      </a:lt1>
      <a:dk2>
        <a:srgbClr val="697281"/>
      </a:dk2>
      <a:lt2>
        <a:srgbClr val="E2E5EA"/>
      </a:lt2>
      <a:accent1>
        <a:srgbClr val="F2B705"/>
      </a:accent1>
      <a:accent2>
        <a:srgbClr val="8A6500"/>
      </a:accent2>
      <a:accent3>
        <a:srgbClr val="16273D"/>
      </a:accent3>
      <a:accent4>
        <a:srgbClr val="D69E00"/>
      </a:accent4>
      <a:accent5>
        <a:srgbClr val="0D1A2B"/>
      </a:accent5>
      <a:accent6>
        <a:srgbClr val="66748A"/>
      </a:accent6>
      <a:hlink>
        <a:srgbClr val="0563C1"/>
      </a:hlink>
      <a:folHlink>
        <a:srgbClr val="954F72"/>
      </a:folHlink>
    </a:clrScheme>
    <a:fontScheme name="ThekaFlow — Client Pitch">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ThekaFlow — Client Pitch</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Inter
Copyright 2020 The Inter Project Authors (https://github.com/rsms/inter)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Archivo
Copyright 2020 The Archivo Project Authors (https://github.com/Omnibus-Type/Archivo)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2026-10-26T08:19:18Z</dcterms:created>
  <dcterms:modified xsi:type="dcterms:W3CDTF">2026-10-26T08:19:18Z</dcterms:modified>
</cp:coreProperties>
</file>